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9" r:id="rId17"/>
    <p:sldId id="273" r:id="rId18"/>
    <p:sldId id="272" r:id="rId19"/>
    <p:sldId id="274" r:id="rId20"/>
    <p:sldId id="275" r:id="rId21"/>
    <p:sldId id="278" r:id="rId22"/>
    <p:sldId id="276" r:id="rId23"/>
    <p:sldId id="282" r:id="rId24"/>
  </p:sldIdLst>
  <p:sldSz cx="9144000" cy="6858000" type="screen4x3"/>
  <p:notesSz cx="6858000" cy="9144000"/>
  <p:custDataLst>
    <p:tags r:id="rId2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616" y="-15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Ursache von Zwischenfällen mit Medizinalprodukten</a:t>
            </a:r>
          </a:p>
        </c:rich>
      </c:tx>
      <c:layout>
        <c:manualLayout>
          <c:xMode val="edge"/>
          <c:yMode val="edge"/>
          <c:x val="0.39220378176529508"/>
          <c:y val="5.731926378595993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Tabelle1!$A$1:$A$5</c:f>
              <c:strCache>
                <c:ptCount val="5"/>
                <c:pt idx="0">
                  <c:v>Fehlerhafte Anwendung</c:v>
                </c:pt>
                <c:pt idx="1">
                  <c:v>Installationsmängel</c:v>
                </c:pt>
                <c:pt idx="2">
                  <c:v>Mängel bei der Instandhaltung</c:v>
                </c:pt>
                <c:pt idx="3">
                  <c:v>Konstruktionsfehler</c:v>
                </c:pt>
                <c:pt idx="4">
                  <c:v>unvermeidbare Zwischenfälle</c:v>
                </c:pt>
              </c:strCache>
            </c:strRef>
          </c:cat>
          <c:val>
            <c:numRef>
              <c:f>Tabelle1!$B$1:$B$5</c:f>
              <c:numCache>
                <c:formatCode>0%</c:formatCode>
                <c:ptCount val="5"/>
                <c:pt idx="0">
                  <c:v>0.64</c:v>
                </c:pt>
                <c:pt idx="1">
                  <c:v>0.16</c:v>
                </c:pt>
                <c:pt idx="2">
                  <c:v>0.1</c:v>
                </c:pt>
                <c:pt idx="3">
                  <c:v>0.08</c:v>
                </c:pt>
                <c:pt idx="4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935833116797857"/>
          <c:y val="0.25614607326740213"/>
          <c:w val="0.32545614766403363"/>
          <c:h val="0.31568766044389951"/>
        </c:manualLayout>
      </c:layout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de-D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DD1DEF-9DCD-4972-B061-625C8EEE7CE5}" type="datetimeFigureOut">
              <a:rPr lang="de-CH" smtClean="0"/>
              <a:pPr/>
              <a:t>26.03.2016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BF46A8C-DE4A-45D9-AEF0-B0CC4C8F34AD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8986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43B1-E1B1-4301-A6C7-C93A654B2B4E}" type="datetime1">
              <a:rPr lang="de-CH" smtClean="0"/>
              <a:t>26.03.2016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503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FBE-8895-49BF-BD55-33673F0417A6}" type="datetime1">
              <a:rPr lang="de-CH" smtClean="0"/>
              <a:t>26.03.2016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653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525-1ADD-4A79-A3F8-51C14E1BF486}" type="datetime1">
              <a:rPr lang="de-CH" smtClean="0"/>
              <a:t>26.03.2016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555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990-ED82-4C56-8A61-D2CE9BC7DE73}" type="datetime1">
              <a:rPr lang="de-CH" smtClean="0"/>
              <a:t>26.03.2016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749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555-D9A9-4F94-AD97-77B5D4C1A664}" type="datetime1">
              <a:rPr lang="de-CH" smtClean="0"/>
              <a:t>26.03.2016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515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9A2AF-F066-4E88-8332-8E420533CAD5}" type="datetime1">
              <a:rPr lang="de-CH" smtClean="0"/>
              <a:t>26.03.2016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03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A4B3-6A6B-4EA7-A5E1-96AE4A7F81CE}" type="datetime1">
              <a:rPr lang="de-CH" smtClean="0"/>
              <a:t>26.03.2016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393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78AE-7E2D-4B1C-8587-CBBCD376E332}" type="datetime1">
              <a:rPr lang="de-CH" smtClean="0"/>
              <a:t>26.03.2016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46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9522-7885-42C7-B2BD-4B0933A7DF9C}" type="datetime1">
              <a:rPr lang="de-CH" smtClean="0"/>
              <a:t>26.03.2016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137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C6AE-D87D-453B-94ED-E3810FF1CC85}" type="datetime1">
              <a:rPr lang="de-CH" smtClean="0"/>
              <a:t>26.03.2016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589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AAB0-0691-4F18-A62A-67CCFB867B62}" type="datetime1">
              <a:rPr lang="de-CH" smtClean="0"/>
              <a:t>26.03.2016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Bruno Müller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FCE-685E-4AC8-8D41-51B4EE8761F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358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199F8AD-6602-47B3-B58E-AAD8C1D845CE}" type="datetime1">
              <a:rPr lang="de-CH" smtClean="0"/>
              <a:pPr/>
              <a:t>26.03.2016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de-CH" dirty="0" smtClean="0"/>
              <a:t>Bruno Müller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F9C7FCE-685E-4AC8-8D41-51B4EE8761F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42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issmedic.ch/index.html?lang=d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4" Type="http://schemas.openxmlformats.org/officeDocument/2006/relationships/hyperlink" Target="http://www.admin.ch/opc/de/classified-compilation/19995459/index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897780"/>
            <a:ext cx="8429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latin typeface="Arial" panose="020B0604020202020204" pitchFamily="34" charset="0"/>
              </a:rPr>
              <a:t>Material und Gerätekunde</a:t>
            </a:r>
            <a:endParaRPr lang="de-CH" sz="4000" b="1" dirty="0">
              <a:latin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78339" y="1816948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MePV</a:t>
            </a:r>
            <a:endParaRPr lang="de-CH" sz="6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6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548680"/>
            <a:ext cx="795253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latin typeface="Arial" charset="0"/>
                <a:cs typeface="Arial" charset="0"/>
              </a:rPr>
              <a:t>Klasse I </a:t>
            </a:r>
            <a:endParaRPr lang="de-DE" sz="2400" b="1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latin typeface="Arial" charset="0"/>
                <a:cs typeface="Arial" charset="0"/>
              </a:rPr>
              <a:t>Keine </a:t>
            </a:r>
            <a:r>
              <a:rPr lang="de-DE" sz="2400" dirty="0">
                <a:latin typeface="Arial" charset="0"/>
                <a:cs typeface="Arial" charset="0"/>
              </a:rPr>
              <a:t>methodische </a:t>
            </a:r>
            <a:r>
              <a:rPr lang="de-DE" sz="2400" dirty="0" smtClean="0">
                <a:latin typeface="Arial" charset="0"/>
                <a:cs typeface="Arial" charset="0"/>
              </a:rPr>
              <a:t>Risiken geringer </a:t>
            </a:r>
            <a:r>
              <a:rPr lang="de-DE" sz="2400" dirty="0" err="1" smtClean="0">
                <a:latin typeface="Arial" charset="0"/>
                <a:cs typeface="Arial" charset="0"/>
              </a:rPr>
              <a:t>Invasivitätsgrad</a:t>
            </a:r>
            <a:r>
              <a:rPr lang="de-DE" sz="2400" dirty="0" smtClean="0">
                <a:latin typeface="Arial" charset="0"/>
                <a:cs typeface="Arial" charset="0"/>
              </a:rPr>
              <a:t> kein </a:t>
            </a:r>
            <a:r>
              <a:rPr lang="de-DE" sz="2400" dirty="0">
                <a:latin typeface="Arial" charset="0"/>
                <a:cs typeface="Arial" charset="0"/>
              </a:rPr>
              <a:t>oder unkritischer Hautkontakt </a:t>
            </a:r>
            <a:r>
              <a:rPr lang="de-DE" sz="2400" dirty="0" smtClean="0">
                <a:latin typeface="Arial" charset="0"/>
                <a:cs typeface="Arial" charset="0"/>
              </a:rPr>
              <a:t>vorübergehende </a:t>
            </a:r>
            <a:r>
              <a:rPr lang="de-DE" sz="2400" dirty="0">
                <a:latin typeface="Arial" charset="0"/>
                <a:cs typeface="Arial" charset="0"/>
              </a:rPr>
              <a:t>Anwendung ≤ 60 </a:t>
            </a:r>
            <a:r>
              <a:rPr lang="de-DE" sz="2400" dirty="0" smtClean="0">
                <a:latin typeface="Arial" charset="0"/>
                <a:cs typeface="Arial" charset="0"/>
              </a:rPr>
              <a:t>Minuten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>
              <a:latin typeface="Arial" charset="0"/>
              <a:cs typeface="Arial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>
              <a:latin typeface="Arial" charset="0"/>
              <a:cs typeface="Arial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3185807"/>
            <a:ext cx="2953215" cy="236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068960"/>
            <a:ext cx="3012752" cy="259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29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edida-shop.de/media/image/thumbnail/05-2-x_tubus_edgar_web_720x600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230554">
            <a:off x="4583227" y="2451805"/>
            <a:ext cx="4885737" cy="430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611560" y="764704"/>
            <a:ext cx="82744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400" b="1" dirty="0" smtClean="0">
                <a:latin typeface="Arial" charset="0"/>
                <a:cs typeface="Arial" charset="0"/>
              </a:rPr>
              <a:t>Klasse </a:t>
            </a:r>
            <a:r>
              <a:rPr lang="de-DE" sz="2400" b="1" dirty="0" err="1" smtClean="0">
                <a:latin typeface="Arial" charset="0"/>
                <a:cs typeface="Arial" charset="0"/>
              </a:rPr>
              <a:t>IIa</a:t>
            </a:r>
            <a:r>
              <a:rPr lang="de-DE" sz="2400" b="1" dirty="0" smtClean="0">
                <a:latin typeface="Arial" charset="0"/>
                <a:cs typeface="Arial" charset="0"/>
              </a:rPr>
              <a:t> </a:t>
            </a:r>
            <a:endParaRPr lang="de-DE" sz="2400" b="1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latin typeface="Arial" charset="0"/>
                <a:cs typeface="Arial" charset="0"/>
              </a:rPr>
              <a:t>Anwendungsrisiko </a:t>
            </a:r>
            <a:r>
              <a:rPr lang="de-DE" sz="2400" dirty="0" smtClean="0">
                <a:latin typeface="Arial" charset="0"/>
                <a:cs typeface="Arial" charset="0"/>
              </a:rPr>
              <a:t>mäßiger </a:t>
            </a:r>
            <a:r>
              <a:rPr lang="de-DE" sz="2400" dirty="0" err="1" smtClean="0">
                <a:latin typeface="Arial" charset="0"/>
                <a:cs typeface="Arial" charset="0"/>
              </a:rPr>
              <a:t>Invasivitätsgrad</a:t>
            </a:r>
            <a:r>
              <a:rPr lang="de-DE" sz="2400" dirty="0" smtClean="0">
                <a:latin typeface="Arial" charset="0"/>
                <a:cs typeface="Arial" charset="0"/>
              </a:rPr>
              <a:t> kurzzeitige Anwendungen im Körper (im Auge, intestinal, in chirurgisch geschaffenen Körperöffnungen) </a:t>
            </a:r>
            <a:r>
              <a:rPr lang="de-DE" sz="2400" dirty="0" smtClean="0">
                <a:latin typeface="Arial" charset="0"/>
                <a:cs typeface="Arial" charset="0"/>
              </a:rPr>
              <a:t>kurzzeitig </a:t>
            </a:r>
            <a:r>
              <a:rPr lang="de-DE" sz="2400" dirty="0" smtClean="0">
                <a:latin typeface="Arial" charset="0"/>
                <a:cs typeface="Arial" charset="0"/>
              </a:rPr>
              <a:t>≤ 30 Tage, ununterbrochen oder wiederholter Einsatz des gleichen Produktes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56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476672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1" dirty="0" smtClean="0">
                <a:latin typeface="Arial" charset="0"/>
                <a:cs typeface="Arial" charset="0"/>
              </a:rPr>
              <a:t>Klasse </a:t>
            </a:r>
            <a:r>
              <a:rPr lang="de-DE" b="1" dirty="0" err="1" smtClean="0">
                <a:latin typeface="Arial" charset="0"/>
                <a:cs typeface="Arial" charset="0"/>
              </a:rPr>
              <a:t>IIb</a:t>
            </a:r>
            <a:r>
              <a:rPr lang="de-DE" b="1" dirty="0" smtClean="0">
                <a:latin typeface="Arial" charset="0"/>
                <a:cs typeface="Arial" charset="0"/>
              </a:rPr>
              <a:t> </a:t>
            </a:r>
            <a:endParaRPr lang="de-DE" b="1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Erhöhtes </a:t>
            </a:r>
            <a:r>
              <a:rPr lang="de-DE" dirty="0" smtClean="0">
                <a:latin typeface="Arial" charset="0"/>
                <a:cs typeface="Arial" charset="0"/>
              </a:rPr>
              <a:t>methodisches Risiko systemische </a:t>
            </a:r>
            <a:r>
              <a:rPr lang="de-DE" dirty="0" smtClean="0">
                <a:latin typeface="Arial" charset="0"/>
                <a:cs typeface="Arial" charset="0"/>
              </a:rPr>
              <a:t>Wirkungen Langzeitanwendungen. Nicht </a:t>
            </a:r>
            <a:r>
              <a:rPr lang="de-DE" dirty="0" smtClean="0">
                <a:latin typeface="Arial" charset="0"/>
                <a:cs typeface="Arial" charset="0"/>
              </a:rPr>
              <a:t>invasive </a:t>
            </a:r>
            <a:r>
              <a:rPr lang="de-DE" dirty="0" smtClean="0">
                <a:latin typeface="Arial" charset="0"/>
                <a:cs typeface="Arial" charset="0"/>
              </a:rPr>
              <a:t>Empfängnisverhütung.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Langzeitig </a:t>
            </a:r>
            <a:r>
              <a:rPr lang="de-DE" dirty="0" smtClean="0">
                <a:latin typeface="Arial" charset="0"/>
                <a:cs typeface="Arial" charset="0"/>
              </a:rPr>
              <a:t>≥ 30 Tage, sonst wie bei kurzzeitig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b="1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1" dirty="0" smtClean="0">
                <a:latin typeface="Arial" charset="0"/>
                <a:cs typeface="Arial" charset="0"/>
              </a:rPr>
              <a:t>Klasse III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charset="0"/>
                <a:cs typeface="Arial" charset="0"/>
              </a:rPr>
              <a:t>entspricht </a:t>
            </a:r>
            <a:r>
              <a:rPr lang="de-DE" dirty="0" smtClean="0">
                <a:latin typeface="Arial" charset="0"/>
                <a:cs typeface="Arial" charset="0"/>
              </a:rPr>
              <a:t>hohem </a:t>
            </a:r>
            <a:r>
              <a:rPr lang="de-DE" dirty="0" smtClean="0">
                <a:latin typeface="Arial" charset="0"/>
                <a:cs typeface="Arial" charset="0"/>
              </a:rPr>
              <a:t>Gefahrenpotential. Besonders </a:t>
            </a:r>
            <a:r>
              <a:rPr lang="de-DE" dirty="0" smtClean="0">
                <a:latin typeface="Arial" charset="0"/>
                <a:cs typeface="Arial" charset="0"/>
              </a:rPr>
              <a:t>hohes methodisches Risiko zur langfristigen </a:t>
            </a:r>
            <a:r>
              <a:rPr lang="de-DE" dirty="0" smtClean="0">
                <a:latin typeface="Arial" charset="0"/>
                <a:cs typeface="Arial" charset="0"/>
              </a:rPr>
              <a:t>Medikamentenabgabe. Inhaltsstoff </a:t>
            </a:r>
            <a:r>
              <a:rPr lang="de-DE" dirty="0" smtClean="0">
                <a:latin typeface="Arial" charset="0"/>
                <a:cs typeface="Arial" charset="0"/>
              </a:rPr>
              <a:t>tierischen Ursprungs und im Körper unmittelbare Anwendung an Herz, zentralem Kreislaufsystem oder zentralem </a:t>
            </a:r>
            <a:r>
              <a:rPr lang="de-DE" dirty="0" smtClean="0">
                <a:latin typeface="Arial" charset="0"/>
                <a:cs typeface="Arial" charset="0"/>
              </a:rPr>
              <a:t>Nervensystem. Invasive </a:t>
            </a:r>
            <a:r>
              <a:rPr lang="de-DE" dirty="0" smtClean="0">
                <a:latin typeface="Arial" charset="0"/>
                <a:cs typeface="Arial" charset="0"/>
              </a:rPr>
              <a:t>Empfängnisverhütung und natürlich invasive Empfängnisverhütung</a:t>
            </a:r>
            <a:endParaRPr lang="de-DE" dirty="0">
              <a:latin typeface="Arial" charset="0"/>
              <a:cs typeface="Arial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4293096"/>
            <a:ext cx="2448272" cy="187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99" y="4565513"/>
            <a:ext cx="2304257" cy="132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5" y="4462377"/>
            <a:ext cx="21907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856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39292" y="1415673"/>
            <a:ext cx="70450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>
                <a:latin typeface="Arial" panose="020B0604020202020204" pitchFamily="34" charset="0"/>
              </a:rPr>
              <a:t>Alle klassischen Medizinprodukte </a:t>
            </a:r>
            <a:r>
              <a:rPr lang="de-CH" sz="2400" dirty="0" smtClean="0">
                <a:latin typeface="Arial" panose="020B0604020202020204" pitchFamily="34" charset="0"/>
              </a:rPr>
              <a:t>müssen entweder </a:t>
            </a:r>
            <a:r>
              <a:rPr lang="de-CH" sz="2400" dirty="0">
                <a:latin typeface="Arial" panose="020B0604020202020204" pitchFamily="34" charset="0"/>
              </a:rPr>
              <a:t>mit dem schweizerischen </a:t>
            </a:r>
            <a:r>
              <a:rPr lang="de-CH" sz="2400" dirty="0" smtClean="0">
                <a:latin typeface="Arial" panose="020B0604020202020204" pitchFamily="34" charset="0"/>
              </a:rPr>
              <a:t>MD Zeichen </a:t>
            </a:r>
            <a:r>
              <a:rPr lang="de-CH" sz="2400" dirty="0">
                <a:latin typeface="Arial" panose="020B0604020202020204" pitchFamily="34" charset="0"/>
              </a:rPr>
              <a:t>oder dem europäischen </a:t>
            </a:r>
            <a:r>
              <a:rPr lang="de-CH" sz="2400" dirty="0" smtClean="0">
                <a:latin typeface="Arial" panose="020B0604020202020204" pitchFamily="34" charset="0"/>
              </a:rPr>
              <a:t>CE Zeichen </a:t>
            </a:r>
            <a:r>
              <a:rPr lang="de-CH" sz="2400" dirty="0">
                <a:latin typeface="Arial" panose="020B0604020202020204" pitchFamily="34" charset="0"/>
              </a:rPr>
              <a:t>markiert </a:t>
            </a:r>
            <a:r>
              <a:rPr lang="de-CH" sz="2400" dirty="0" smtClean="0">
                <a:latin typeface="Arial" panose="020B0604020202020204" pitchFamily="34" charset="0"/>
              </a:rPr>
              <a:t>sein</a:t>
            </a:r>
          </a:p>
          <a:p>
            <a:endParaRPr lang="de-DE" sz="2400" dirty="0">
              <a:latin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</a:endParaRPr>
          </a:p>
          <a:p>
            <a:endParaRPr lang="de-DE" sz="2400" dirty="0">
              <a:latin typeface="Arial" panose="020B0604020202020204" pitchFamily="34" charset="0"/>
            </a:endParaRPr>
          </a:p>
          <a:p>
            <a:endParaRPr lang="de-DE" sz="2400" dirty="0" smtClean="0">
              <a:latin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</a:endParaRPr>
          </a:p>
          <a:p>
            <a:r>
              <a:rPr lang="de-CH" sz="2400" dirty="0" smtClean="0">
                <a:latin typeface="Arial" panose="020B0604020202020204" pitchFamily="34" charset="0"/>
              </a:rPr>
              <a:t>Bei </a:t>
            </a:r>
            <a:r>
              <a:rPr lang="de-CH" sz="2400" dirty="0">
                <a:latin typeface="Arial" panose="020B0604020202020204" pitchFamily="34" charset="0"/>
              </a:rPr>
              <a:t>klassischen </a:t>
            </a:r>
            <a:r>
              <a:rPr lang="de-CH" sz="2400" dirty="0" smtClean="0">
                <a:latin typeface="Arial" panose="020B0604020202020204" pitchFamily="34" charset="0"/>
              </a:rPr>
              <a:t>Medizinprodukte </a:t>
            </a:r>
            <a:r>
              <a:rPr lang="de-CH" sz="2400" dirty="0">
                <a:latin typeface="Arial" panose="020B0604020202020204" pitchFamily="34" charset="0"/>
              </a:rPr>
              <a:t>über </a:t>
            </a:r>
            <a:r>
              <a:rPr lang="de-CH" sz="2400" dirty="0" smtClean="0">
                <a:latin typeface="Arial" panose="020B0604020202020204" pitchFamily="34" charset="0"/>
              </a:rPr>
              <a:t>der Klasse </a:t>
            </a:r>
            <a:r>
              <a:rPr lang="de-CH" sz="2400" dirty="0">
                <a:latin typeface="Arial" panose="020B0604020202020204" pitchFamily="34" charset="0"/>
              </a:rPr>
              <a:t>I (inkl. Klasse I mit Messfunktion</a:t>
            </a:r>
            <a:r>
              <a:rPr lang="de-CH" sz="2400" dirty="0" smtClean="0">
                <a:latin typeface="Arial" panose="020B0604020202020204" pitchFamily="34" charset="0"/>
              </a:rPr>
              <a:t>) muss </a:t>
            </a:r>
            <a:r>
              <a:rPr lang="de-CH" sz="2400" dirty="0">
                <a:latin typeface="Arial" panose="020B0604020202020204" pitchFamily="34" charset="0"/>
              </a:rPr>
              <a:t>die Kennnummer </a:t>
            </a:r>
            <a:r>
              <a:rPr lang="de-CH" sz="2400" dirty="0" smtClean="0">
                <a:latin typeface="Arial" panose="020B0604020202020204" pitchFamily="34" charset="0"/>
              </a:rPr>
              <a:t>der Bewertungsstelle </a:t>
            </a:r>
            <a:r>
              <a:rPr lang="de-CH" sz="2400" dirty="0">
                <a:latin typeface="Arial" panose="020B0604020202020204" pitchFamily="34" charset="0"/>
              </a:rPr>
              <a:t>aufgeführt werden</a:t>
            </a:r>
          </a:p>
        </p:txBody>
      </p:sp>
      <p:sp>
        <p:nvSpPr>
          <p:cNvPr id="3" name="Rechteck 2"/>
          <p:cNvSpPr/>
          <p:nvPr/>
        </p:nvSpPr>
        <p:spPr>
          <a:xfrm>
            <a:off x="1115616" y="548680"/>
            <a:ext cx="6700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>
                <a:latin typeface="Arial" panose="020B0604020202020204" pitchFamily="34" charset="0"/>
              </a:rPr>
              <a:t>Konformitätszeichen </a:t>
            </a:r>
            <a:r>
              <a:rPr lang="de-CH" sz="2400" b="1" dirty="0" smtClean="0">
                <a:latin typeface="Arial" panose="020B0604020202020204" pitchFamily="34" charset="0"/>
              </a:rPr>
              <a:t>und Kennnummern</a:t>
            </a:r>
            <a:endParaRPr lang="de-CH" sz="2400" b="1" dirty="0">
              <a:latin typeface="Arial" panose="020B0604020202020204" pitchFamily="34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9001" y="2974801"/>
            <a:ext cx="1522476" cy="153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3779912" y="3284984"/>
            <a:ext cx="2664296" cy="10081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</a:rPr>
              <a:t>MD</a:t>
            </a:r>
            <a:endParaRPr lang="de-CH" sz="3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6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6815" y="1700808"/>
            <a:ext cx="79636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Beschaffung </a:t>
            </a:r>
            <a:r>
              <a:rPr lang="de-CH" sz="2400" dirty="0" err="1">
                <a:latin typeface="Arial" panose="020B0604020202020204" pitchFamily="34" charset="0"/>
              </a:rPr>
              <a:t>MepV</a:t>
            </a:r>
            <a:r>
              <a:rPr lang="de-CH" sz="2400" dirty="0">
                <a:latin typeface="Arial" panose="020B0604020202020204" pitchFamily="34" charset="0"/>
              </a:rPr>
              <a:t>-konformer Produkte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Evtl</a:t>
            </a:r>
            <a:r>
              <a:rPr lang="de-CH" sz="2400" dirty="0">
                <a:latin typeface="Arial" panose="020B0604020202020204" pitchFamily="34" charset="0"/>
              </a:rPr>
              <a:t>. Benennung eines Geräteverantwortlichen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Planung </a:t>
            </a:r>
            <a:r>
              <a:rPr lang="de-CH" sz="2400" dirty="0">
                <a:latin typeface="Arial" panose="020B0604020202020204" pitchFamily="34" charset="0"/>
              </a:rPr>
              <a:t>von Wartungs- </a:t>
            </a:r>
            <a:r>
              <a:rPr lang="de-CH" sz="2400" dirty="0" smtClean="0">
                <a:latin typeface="Arial" panose="020B0604020202020204" pitchFamily="34" charset="0"/>
              </a:rPr>
              <a:t>und Instandhaltungsmassnahmen </a:t>
            </a:r>
            <a:r>
              <a:rPr lang="de-CH" sz="2400" dirty="0">
                <a:latin typeface="Arial" panose="020B0604020202020204" pitchFamily="34" charset="0"/>
              </a:rPr>
              <a:t>( </a:t>
            </a:r>
            <a:r>
              <a:rPr lang="de-CH" sz="2400" dirty="0" err="1">
                <a:latin typeface="Arial" panose="020B0604020202020204" pitchFamily="34" charset="0"/>
              </a:rPr>
              <a:t>MepV</a:t>
            </a:r>
            <a:r>
              <a:rPr lang="de-CH" sz="2400" dirty="0">
                <a:latin typeface="Arial" panose="020B0604020202020204" pitchFamily="34" charset="0"/>
              </a:rPr>
              <a:t> Art. 19 </a:t>
            </a:r>
            <a:r>
              <a:rPr lang="de-CH" sz="2400" dirty="0" smtClean="0">
                <a:latin typeface="Arial" panose="020B0604020202020204" pitchFamily="34" charset="0"/>
              </a:rPr>
              <a:t>und 20</a:t>
            </a:r>
            <a:r>
              <a:rPr lang="de-CH" sz="2400" dirty="0">
                <a:latin typeface="Arial" panose="020B0604020202020204" pitchFamily="34" charset="0"/>
              </a:rPr>
              <a:t>; Art. 77 Verordnung über </a:t>
            </a:r>
            <a:r>
              <a:rPr lang="de-CH" sz="2400" dirty="0" smtClean="0">
                <a:latin typeface="Arial" panose="020B0604020202020204" pitchFamily="34" charset="0"/>
              </a:rPr>
              <a:t>die Krankenversicherung</a:t>
            </a:r>
            <a:r>
              <a:rPr lang="de-CH" sz="2400" dirty="0">
                <a:latin typeface="Arial" panose="020B0604020202020204" pitchFamily="34" charset="0"/>
              </a:rPr>
              <a:t>, Qualitätssicherung)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Führen </a:t>
            </a:r>
            <a:r>
              <a:rPr lang="de-CH" sz="2400" dirty="0">
                <a:latin typeface="Arial" panose="020B0604020202020204" pitchFamily="34" charset="0"/>
              </a:rPr>
              <a:t>von Geräte-Verzeichnissen und </a:t>
            </a:r>
            <a:r>
              <a:rPr lang="de-CH" sz="2400" dirty="0" smtClean="0">
                <a:latin typeface="Arial" panose="020B0604020202020204" pitchFamily="34" charset="0"/>
              </a:rPr>
              <a:t>Geräte-Journalen </a:t>
            </a:r>
            <a:r>
              <a:rPr lang="de-CH" sz="2400" dirty="0">
                <a:latin typeface="Arial" panose="020B0604020202020204" pitchFamily="34" charset="0"/>
              </a:rPr>
              <a:t>( </a:t>
            </a:r>
            <a:r>
              <a:rPr lang="de-CH" sz="2400" dirty="0" err="1">
                <a:latin typeface="Arial" panose="020B0604020202020204" pitchFamily="34" charset="0"/>
              </a:rPr>
              <a:t>MepV</a:t>
            </a:r>
            <a:r>
              <a:rPr lang="de-CH" sz="2400" dirty="0">
                <a:latin typeface="Arial" panose="020B0604020202020204" pitchFamily="34" charset="0"/>
              </a:rPr>
              <a:t> Art. 20 )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Evtl</a:t>
            </a:r>
            <a:r>
              <a:rPr lang="de-CH" sz="2400" dirty="0">
                <a:latin typeface="Arial" panose="020B0604020202020204" pitchFamily="34" charset="0"/>
              </a:rPr>
              <a:t>. Benennung eines </a:t>
            </a:r>
            <a:r>
              <a:rPr lang="de-CH" sz="2400" dirty="0" err="1" smtClean="0">
                <a:latin typeface="Arial" panose="020B0604020202020204" pitchFamily="34" charset="0"/>
              </a:rPr>
              <a:t>Vigilance</a:t>
            </a:r>
            <a:r>
              <a:rPr lang="de-CH" sz="2400" dirty="0" smtClean="0">
                <a:latin typeface="Arial" panose="020B0604020202020204" pitchFamily="34" charset="0"/>
              </a:rPr>
              <a:t>-Verantwortlichen  (</a:t>
            </a:r>
            <a:r>
              <a:rPr lang="de-CH" sz="2400" dirty="0" err="1" smtClean="0">
                <a:latin typeface="Arial" panose="020B0604020202020204" pitchFamily="34" charset="0"/>
              </a:rPr>
              <a:t>MepV</a:t>
            </a:r>
            <a:r>
              <a:rPr lang="de-CH" sz="2400" dirty="0" smtClean="0">
                <a:latin typeface="Arial" panose="020B0604020202020204" pitchFamily="34" charset="0"/>
              </a:rPr>
              <a:t> </a:t>
            </a:r>
            <a:r>
              <a:rPr lang="de-CH" sz="2400" dirty="0">
                <a:latin typeface="Arial" panose="020B0604020202020204" pitchFamily="34" charset="0"/>
              </a:rPr>
              <a:t>Art. 15 )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228682" y="62068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Arial" panose="020B0604020202020204" pitchFamily="34" charset="0"/>
              </a:rPr>
              <a:t>Betreiberpflichten</a:t>
            </a:r>
            <a:endParaRPr lang="de-CH" sz="2800" b="1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03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71600" y="620688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b="1" dirty="0" smtClean="0">
                <a:latin typeface="Arial" panose="020B0604020202020204" pitchFamily="34" charset="0"/>
              </a:rPr>
              <a:t>Geräteverzeichnis</a:t>
            </a:r>
            <a:endParaRPr lang="de-CH" sz="2800" b="1" dirty="0">
              <a:latin typeface="Arial" panose="020B0604020202020204" pitchFamily="34" charset="0"/>
            </a:endParaRPr>
          </a:p>
          <a:p>
            <a:r>
              <a:rPr lang="de-CH" sz="2800" dirty="0">
                <a:latin typeface="Arial" panose="020B0604020202020204" pitchFamily="34" charset="0"/>
              </a:rPr>
              <a:t>– Identifikation des Gerätes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zuständige Personen und Stellen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Revisionen und Kalibrierungen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Anweisungen für </a:t>
            </a:r>
            <a:r>
              <a:rPr lang="de-CH" sz="2800" dirty="0" smtClean="0">
                <a:latin typeface="Arial" panose="020B0604020202020204" pitchFamily="34" charset="0"/>
              </a:rPr>
              <a:t>betriebsintern</a:t>
            </a:r>
            <a:r>
              <a:rPr lang="de-CH" sz="2800" b="1" dirty="0" smtClean="0">
                <a:latin typeface="Arial" panose="020B0604020202020204" pitchFamily="34" charset="0"/>
              </a:rPr>
              <a:t/>
            </a:r>
            <a:br>
              <a:rPr lang="de-CH" sz="2800" b="1" dirty="0" smtClean="0">
                <a:latin typeface="Arial" panose="020B0604020202020204" pitchFamily="34" charset="0"/>
              </a:rPr>
            </a:br>
            <a:endParaRPr lang="de-CH" sz="2800" b="1" dirty="0">
              <a:latin typeface="Arial" panose="020B0604020202020204" pitchFamily="34" charset="0"/>
            </a:endParaRPr>
          </a:p>
          <a:p>
            <a:r>
              <a:rPr lang="de-CH" sz="2800" b="1" dirty="0">
                <a:latin typeface="Arial" panose="020B0604020202020204" pitchFamily="34" charset="0"/>
              </a:rPr>
              <a:t>durchzuführende Arbeiten</a:t>
            </a:r>
          </a:p>
          <a:p>
            <a:endParaRPr lang="de-CH" sz="2800" dirty="0">
              <a:latin typeface="Arial" panose="020B0604020202020204" pitchFamily="34" charset="0"/>
            </a:endParaRPr>
          </a:p>
          <a:p>
            <a:r>
              <a:rPr lang="de-CH" sz="2800" b="1" dirty="0" smtClean="0">
                <a:latin typeface="Arial" panose="020B0604020202020204" pitchFamily="34" charset="0"/>
              </a:rPr>
              <a:t>Gerätejournal</a:t>
            </a:r>
            <a:endParaRPr lang="de-CH" sz="2800" b="1" dirty="0">
              <a:latin typeface="Arial" panose="020B0604020202020204" pitchFamily="34" charset="0"/>
            </a:endParaRPr>
          </a:p>
          <a:p>
            <a:r>
              <a:rPr lang="de-CH" sz="2800" dirty="0">
                <a:latin typeface="Arial" panose="020B0604020202020204" pitchFamily="34" charset="0"/>
              </a:rPr>
              <a:t>– geplante Instandhaltungen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festgestellte Mängel und Störungen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getroffene Massnahmen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Ergebnisse der Instandhaltung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9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8197924" cy="267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 rot="16200000">
            <a:off x="3558394" y="-1576427"/>
            <a:ext cx="18722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</a:rPr>
              <a:t>Produkt erfassen</a:t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>Reparatur</a:t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>STK</a:t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err="1" smtClean="0">
                <a:latin typeface="Arial" panose="020B0604020202020204" pitchFamily="34" charset="0"/>
              </a:rPr>
              <a:t>STK</a:t>
            </a:r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>Reparatur</a:t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err="1" smtClean="0">
                <a:latin typeface="Arial" panose="020B0604020202020204" pitchFamily="34" charset="0"/>
              </a:rPr>
              <a:t>Reparatur</a:t>
            </a:r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>STK</a:t>
            </a:r>
          </a:p>
          <a:p>
            <a:r>
              <a:rPr lang="de-DE" sz="2800" dirty="0" smtClean="0">
                <a:latin typeface="Arial" panose="020B0604020202020204" pitchFamily="34" charset="0"/>
              </a:rPr>
              <a:t/>
            </a:r>
            <a:br>
              <a:rPr lang="de-DE" sz="2800" dirty="0" smtClean="0">
                <a:latin typeface="Arial" panose="020B0604020202020204" pitchFamily="34" charset="0"/>
              </a:rPr>
            </a:br>
            <a:r>
              <a:rPr lang="de-DE" sz="2800" dirty="0" smtClean="0">
                <a:latin typeface="Arial" panose="020B0604020202020204" pitchFamily="34" charset="0"/>
              </a:rPr>
              <a:t>Mutation</a:t>
            </a:r>
            <a:endParaRPr lang="de-CH" sz="2800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2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3528" y="1412776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200" b="1" dirty="0" err="1">
                <a:latin typeface="Arial" panose="020B0604020202020204" pitchFamily="34" charset="0"/>
              </a:rPr>
              <a:t>MepV</a:t>
            </a:r>
            <a:r>
              <a:rPr lang="de-CH" sz="3200" b="1" dirty="0">
                <a:latin typeface="Arial" panose="020B0604020202020204" pitchFamily="34" charset="0"/>
              </a:rPr>
              <a:t> Art. 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800" dirty="0" smtClean="0">
                <a:latin typeface="Arial" panose="020B0604020202020204" pitchFamily="34" charset="0"/>
              </a:rPr>
              <a:t>Nach </a:t>
            </a:r>
            <a:r>
              <a:rPr lang="de-CH" sz="2800" dirty="0">
                <a:latin typeface="Arial" panose="020B0604020202020204" pitchFamily="34" charset="0"/>
              </a:rPr>
              <a:t>den Anweisungen des </a:t>
            </a:r>
            <a:r>
              <a:rPr lang="de-CH" sz="2800" dirty="0" err="1" smtClean="0">
                <a:latin typeface="Arial" panose="020B0604020202020204" pitchFamily="34" charset="0"/>
              </a:rPr>
              <a:t>Inverkehrsbringers</a:t>
            </a:r>
            <a:r>
              <a:rPr lang="de-CH" sz="2800" dirty="0">
                <a:latin typeface="Arial" panose="020B0604020202020204" pitchFamily="34" charset="0"/>
              </a:rPr>
              <a:t> </a:t>
            </a:r>
            <a:r>
              <a:rPr lang="de-CH" sz="2800" dirty="0" smtClean="0">
                <a:latin typeface="Arial" panose="020B0604020202020204" pitchFamily="34" charset="0"/>
              </a:rPr>
              <a:t>periodische </a:t>
            </a:r>
            <a:r>
              <a:rPr lang="de-CH" sz="2800" dirty="0">
                <a:latin typeface="Arial" panose="020B0604020202020204" pitchFamily="34" charset="0"/>
              </a:rPr>
              <a:t>Wartungen in einer </a:t>
            </a:r>
            <a:r>
              <a:rPr lang="de-CH" sz="2800" dirty="0" smtClean="0">
                <a:latin typeface="Arial" panose="020B0604020202020204" pitchFamily="34" charset="0"/>
              </a:rPr>
              <a:t>Fachwerkstatt veranlassen</a:t>
            </a:r>
            <a:endParaRPr lang="de-CH" sz="2800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800" dirty="0" smtClean="0">
                <a:latin typeface="Arial" panose="020B0604020202020204" pitchFamily="34" charset="0"/>
              </a:rPr>
              <a:t>Prüfungen </a:t>
            </a:r>
            <a:r>
              <a:rPr lang="de-CH" sz="2800" dirty="0">
                <a:latin typeface="Arial" panose="020B0604020202020204" pitchFamily="34" charset="0"/>
              </a:rPr>
              <a:t>nach der Eichverordnung veranlassen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800" dirty="0" smtClean="0">
                <a:latin typeface="Arial" panose="020B0604020202020204" pitchFamily="34" charset="0"/>
              </a:rPr>
              <a:t>STK </a:t>
            </a:r>
            <a:r>
              <a:rPr lang="de-CH" sz="2800" dirty="0">
                <a:latin typeface="Arial" panose="020B0604020202020204" pitchFamily="34" charset="0"/>
              </a:rPr>
              <a:t>(Sicherheitstechnische </a:t>
            </a:r>
            <a:r>
              <a:rPr lang="de-CH" sz="2800" dirty="0" smtClean="0">
                <a:latin typeface="Arial" panose="020B0604020202020204" pitchFamily="34" charset="0"/>
              </a:rPr>
              <a:t>Kontrolle) veranlassen</a:t>
            </a:r>
            <a:endParaRPr lang="de-CH" sz="2800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800" dirty="0" smtClean="0">
                <a:latin typeface="Arial" panose="020B0604020202020204" pitchFamily="34" charset="0"/>
              </a:rPr>
              <a:t>Die </a:t>
            </a:r>
            <a:r>
              <a:rPr lang="de-CH" sz="2800" dirty="0">
                <a:latin typeface="Arial" panose="020B0604020202020204" pitchFamily="34" charset="0"/>
              </a:rPr>
              <a:t>Ergebnisse von </a:t>
            </a:r>
            <a:r>
              <a:rPr lang="de-CH" sz="2800" dirty="0" smtClean="0">
                <a:latin typeface="Arial" panose="020B0604020202020204" pitchFamily="34" charset="0"/>
              </a:rPr>
              <a:t>Instandhaltungsmassnahmen und </a:t>
            </a:r>
            <a:r>
              <a:rPr lang="de-CH" sz="2800" dirty="0">
                <a:latin typeface="Arial" panose="020B0604020202020204" pitchFamily="34" charset="0"/>
              </a:rPr>
              <a:t>Prüfungen sind für aktive Produkte </a:t>
            </a:r>
            <a:r>
              <a:rPr lang="de-CH" sz="2800" dirty="0" smtClean="0">
                <a:latin typeface="Arial" panose="020B0604020202020204" pitchFamily="34" charset="0"/>
              </a:rPr>
              <a:t>und Produkte </a:t>
            </a:r>
            <a:r>
              <a:rPr lang="de-CH" sz="2800" dirty="0">
                <a:latin typeface="Arial" panose="020B0604020202020204" pitchFamily="34" charset="0"/>
              </a:rPr>
              <a:t>mit Messfunktion aufzuzeichnen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28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2924944"/>
            <a:ext cx="80670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dirty="0">
                <a:latin typeface="Arial" panose="020B0604020202020204" pitchFamily="34" charset="0"/>
              </a:rPr>
              <a:t>• Aufbereitung </a:t>
            </a:r>
            <a:r>
              <a:rPr lang="de-CH" sz="2800" dirty="0" smtClean="0">
                <a:latin typeface="Arial" panose="020B0604020202020204" pitchFamily="34" charset="0"/>
              </a:rPr>
              <a:t>mehrfach verwendbarer </a:t>
            </a:r>
            <a:r>
              <a:rPr lang="de-CH" sz="2800" dirty="0">
                <a:latin typeface="Arial" panose="020B0604020202020204" pitchFamily="34" charset="0"/>
              </a:rPr>
              <a:t>Produkte</a:t>
            </a:r>
          </a:p>
          <a:p>
            <a:r>
              <a:rPr lang="de-CH" sz="2800" dirty="0">
                <a:latin typeface="Arial" panose="020B0604020202020204" pitchFamily="34" charset="0"/>
              </a:rPr>
              <a:t>• Dokumentierte Prüfung </a:t>
            </a:r>
            <a:r>
              <a:rPr lang="de-CH" sz="2800" dirty="0" smtClean="0">
                <a:latin typeface="Arial" panose="020B0604020202020204" pitchFamily="34" charset="0"/>
              </a:rPr>
              <a:t>der Funktionsfähigkeit </a:t>
            </a:r>
            <a:r>
              <a:rPr lang="de-CH" sz="2800" dirty="0">
                <a:latin typeface="Arial" panose="020B0604020202020204" pitchFamily="34" charset="0"/>
              </a:rPr>
              <a:t>nach </a:t>
            </a:r>
            <a:r>
              <a:rPr lang="de-CH" sz="2800" dirty="0" smtClean="0">
                <a:latin typeface="Arial" panose="020B0604020202020204" pitchFamily="34" charset="0"/>
              </a:rPr>
              <a:t>den Anweisungen </a:t>
            </a:r>
            <a:r>
              <a:rPr lang="de-CH" sz="2800" dirty="0">
                <a:latin typeface="Arial" panose="020B0604020202020204" pitchFamily="34" charset="0"/>
              </a:rPr>
              <a:t>des </a:t>
            </a:r>
            <a:r>
              <a:rPr lang="de-CH" sz="2800" dirty="0" err="1" smtClean="0">
                <a:latin typeface="Arial" panose="020B0604020202020204" pitchFamily="34" charset="0"/>
              </a:rPr>
              <a:t>Inverkehrbringers</a:t>
            </a:r>
            <a:r>
              <a:rPr lang="de-CH" sz="2800" dirty="0" smtClean="0">
                <a:latin typeface="Arial" panose="020B0604020202020204" pitchFamily="34" charset="0"/>
              </a:rPr>
              <a:t> (</a:t>
            </a:r>
            <a:r>
              <a:rPr lang="de-CH" sz="2800" dirty="0" err="1">
                <a:latin typeface="Arial" panose="020B0604020202020204" pitchFamily="34" charset="0"/>
              </a:rPr>
              <a:t>MepV</a:t>
            </a:r>
            <a:r>
              <a:rPr lang="de-CH" sz="2800" dirty="0">
                <a:latin typeface="Arial" panose="020B0604020202020204" pitchFamily="34" charset="0"/>
              </a:rPr>
              <a:t> Art.19)</a:t>
            </a:r>
          </a:p>
        </p:txBody>
      </p:sp>
      <p:sp>
        <p:nvSpPr>
          <p:cNvPr id="3" name="Rechteck 2"/>
          <p:cNvSpPr/>
          <p:nvPr/>
        </p:nvSpPr>
        <p:spPr>
          <a:xfrm>
            <a:off x="971600" y="1156919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4000" b="1" dirty="0">
                <a:latin typeface="Arial" panose="020B0604020202020204" pitchFamily="34" charset="0"/>
              </a:rPr>
              <a:t>Anwenderaufgaben</a:t>
            </a:r>
            <a:endParaRPr lang="de-CH" sz="4000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1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1484784"/>
            <a:ext cx="83845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nur </a:t>
            </a:r>
            <a:r>
              <a:rPr lang="de-CH" sz="2400" dirty="0">
                <a:latin typeface="Arial" panose="020B0604020202020204" pitchFamily="34" charset="0"/>
              </a:rPr>
              <a:t>für Laser der Klasse 4 und </a:t>
            </a:r>
            <a:r>
              <a:rPr lang="de-CH" sz="2400" dirty="0" smtClean="0">
                <a:latin typeface="Arial" panose="020B0604020202020204" pitchFamily="34" charset="0"/>
              </a:rPr>
              <a:t>langzeitverbleibende Injektionsprodukte </a:t>
            </a:r>
            <a:r>
              <a:rPr lang="de-CH" sz="2400" dirty="0">
                <a:latin typeface="Arial" panose="020B0604020202020204" pitchFamily="34" charset="0"/>
              </a:rPr>
              <a:t>explizit in der </a:t>
            </a:r>
            <a:r>
              <a:rPr lang="de-CH" sz="2400" dirty="0" err="1">
                <a:latin typeface="Arial" panose="020B0604020202020204" pitchFamily="34" charset="0"/>
              </a:rPr>
              <a:t>MepV</a:t>
            </a:r>
            <a:r>
              <a:rPr lang="de-CH" sz="2400" dirty="0">
                <a:latin typeface="Arial" panose="020B0604020202020204" pitchFamily="34" charset="0"/>
              </a:rPr>
              <a:t> (Anhang </a:t>
            </a:r>
            <a:r>
              <a:rPr lang="de-CH" sz="2400" dirty="0" smtClean="0">
                <a:latin typeface="Arial" panose="020B0604020202020204" pitchFamily="34" charset="0"/>
              </a:rPr>
              <a:t>6) geregelt</a:t>
            </a:r>
            <a:endParaRPr lang="de-CH" sz="2400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sonst </a:t>
            </a:r>
            <a:r>
              <a:rPr lang="de-CH" sz="2400" dirty="0">
                <a:latin typeface="Arial" panose="020B0604020202020204" pitchFamily="34" charset="0"/>
              </a:rPr>
              <a:t>allgemeine Sorgfaltspflicht und „Gute </a:t>
            </a:r>
            <a:r>
              <a:rPr lang="de-CH" sz="2400" dirty="0" smtClean="0">
                <a:latin typeface="Arial" panose="020B0604020202020204" pitchFamily="34" charset="0"/>
              </a:rPr>
              <a:t>Praxis der </a:t>
            </a:r>
            <a:r>
              <a:rPr lang="de-CH" sz="2400" dirty="0">
                <a:latin typeface="Arial" panose="020B0604020202020204" pitchFamily="34" charset="0"/>
              </a:rPr>
              <a:t>Instandhaltung in der </a:t>
            </a:r>
            <a:r>
              <a:rPr lang="de-CH" sz="2400" dirty="0" err="1">
                <a:latin typeface="Arial" panose="020B0604020202020204" pitchFamily="34" charset="0"/>
              </a:rPr>
              <a:t>Medizintechnik“,Anhang</a:t>
            </a:r>
            <a:r>
              <a:rPr lang="de-CH" sz="2400" dirty="0">
                <a:latin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Kenntnisse </a:t>
            </a:r>
            <a:r>
              <a:rPr lang="de-CH" sz="2400" dirty="0">
                <a:latin typeface="Arial" panose="020B0604020202020204" pitchFamily="34" charset="0"/>
              </a:rPr>
              <a:t>von Wirkung und Gefahren in </a:t>
            </a:r>
            <a:r>
              <a:rPr lang="de-CH" sz="2400" dirty="0" smtClean="0">
                <a:latin typeface="Arial" panose="020B0604020202020204" pitchFamily="34" charset="0"/>
              </a:rPr>
              <a:t>der klinischen </a:t>
            </a:r>
            <a:r>
              <a:rPr lang="de-CH" sz="2400" dirty="0">
                <a:latin typeface="Arial" panose="020B0604020202020204" pitchFamily="34" charset="0"/>
              </a:rPr>
              <a:t>Anwendung (Ausbildung)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Keine </a:t>
            </a:r>
            <a:r>
              <a:rPr lang="de-CH" sz="2400" dirty="0">
                <a:latin typeface="Arial" panose="020B0604020202020204" pitchFamily="34" charset="0"/>
              </a:rPr>
              <a:t>Anwendung ohne Schulung (=Einweisung</a:t>
            </a:r>
            <a:r>
              <a:rPr lang="de-CH" sz="2400" dirty="0" smtClean="0">
                <a:latin typeface="Arial" panose="020B0604020202020204" pitchFamily="34" charset="0"/>
              </a:rPr>
              <a:t>) (Dokumentation </a:t>
            </a:r>
            <a:r>
              <a:rPr lang="de-CH" sz="2400" dirty="0">
                <a:latin typeface="Arial" panose="020B0604020202020204" pitchFamily="34" charset="0"/>
              </a:rPr>
              <a:t>anlegen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Betriebsanleitung </a:t>
            </a:r>
            <a:r>
              <a:rPr lang="de-CH" sz="2400" dirty="0">
                <a:latin typeface="Arial" panose="020B0604020202020204" pitchFamily="34" charset="0"/>
              </a:rPr>
              <a:t>als Pflichtlektüre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dirty="0" smtClean="0">
                <a:latin typeface="Arial" panose="020B0604020202020204" pitchFamily="34" charset="0"/>
              </a:rPr>
              <a:t>Beschränkung </a:t>
            </a:r>
            <a:r>
              <a:rPr lang="de-CH" sz="2400" dirty="0">
                <a:latin typeface="Arial" panose="020B0604020202020204" pitchFamily="34" charset="0"/>
              </a:rPr>
              <a:t>der Tätigkeit auf </a:t>
            </a:r>
            <a:r>
              <a:rPr lang="de-CH" sz="2400" dirty="0" smtClean="0">
                <a:latin typeface="Arial" panose="020B0604020202020204" pitchFamily="34" charset="0"/>
              </a:rPr>
              <a:t>den Kompetenzbereich</a:t>
            </a:r>
            <a:endParaRPr lang="de-CH" sz="2400" dirty="0">
              <a:latin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552" y="625043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latin typeface="Arial" panose="020B0604020202020204" pitchFamily="34" charset="0"/>
              </a:rPr>
              <a:t>Ausbildung</a:t>
            </a:r>
            <a:endParaRPr lang="de-CH" sz="3200" b="1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30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99592" y="253296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</a:rPr>
              <a:t>definieren </a:t>
            </a:r>
            <a:r>
              <a:rPr lang="de-CH" dirty="0">
                <a:latin typeface="Arial" panose="020B0604020202020204" pitchFamily="34" charset="0"/>
              </a:rPr>
              <a:t>Medizinprodukte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</a:rPr>
              <a:t>zählen </a:t>
            </a:r>
            <a:r>
              <a:rPr lang="de-CH" dirty="0">
                <a:latin typeface="Arial" panose="020B0604020202020204" pitchFamily="34" charset="0"/>
              </a:rPr>
              <a:t>in der </a:t>
            </a:r>
            <a:r>
              <a:rPr lang="de-CH" dirty="0" err="1">
                <a:latin typeface="Arial" panose="020B0604020202020204" pitchFamily="34" charset="0"/>
              </a:rPr>
              <a:t>MepV</a:t>
            </a:r>
            <a:r>
              <a:rPr lang="de-CH" dirty="0">
                <a:latin typeface="Arial" panose="020B0604020202020204" pitchFamily="34" charset="0"/>
              </a:rPr>
              <a:t> genannte Pflichten des </a:t>
            </a:r>
            <a:r>
              <a:rPr lang="de-CH" dirty="0" err="1">
                <a:latin typeface="Arial" panose="020B0604020202020204" pitchFamily="34" charset="0"/>
              </a:rPr>
              <a:t>Inverkehrbringers</a:t>
            </a:r>
            <a:r>
              <a:rPr lang="de-CH" dirty="0">
                <a:latin typeface="Arial" panose="020B0604020202020204" pitchFamily="34" charset="0"/>
              </a:rPr>
              <a:t>, Betreibers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</a:rPr>
              <a:t>und des Anwenders auf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</a:rPr>
              <a:t>nennen </a:t>
            </a:r>
            <a:r>
              <a:rPr lang="de-CH" dirty="0">
                <a:latin typeface="Arial" panose="020B0604020202020204" pitchFamily="34" charset="0"/>
              </a:rPr>
              <a:t>vom Anwender auszuführende </a:t>
            </a:r>
            <a:r>
              <a:rPr lang="de-CH" dirty="0" err="1" smtClean="0">
                <a:latin typeface="Arial" panose="020B0604020202020204" pitchFamily="34" charset="0"/>
              </a:rPr>
              <a:t>Instandhaltungs</a:t>
            </a:r>
            <a:r>
              <a:rPr lang="de-CH" dirty="0" smtClean="0">
                <a:latin typeface="Arial" panose="020B0604020202020204" pitchFamily="34" charset="0"/>
              </a:rPr>
              <a:t> und Wartungsarbeiten</a:t>
            </a:r>
            <a:endParaRPr lang="de-CH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</a:rPr>
              <a:t>erläutern </a:t>
            </a:r>
            <a:r>
              <a:rPr lang="de-CH" dirty="0">
                <a:latin typeface="Arial" panose="020B0604020202020204" pitchFamily="34" charset="0"/>
              </a:rPr>
              <a:t>das Vorgehen bei Zwischenfällen mit </a:t>
            </a:r>
            <a:r>
              <a:rPr lang="de-CH" dirty="0" smtClean="0">
                <a:latin typeface="Arial" panose="020B0604020202020204" pitchFamily="34" charset="0"/>
              </a:rPr>
              <a:t>Medizinprodukten</a:t>
            </a:r>
            <a:br>
              <a:rPr lang="de-CH" dirty="0" smtClean="0">
                <a:latin typeface="Arial" panose="020B0604020202020204" pitchFamily="34" charset="0"/>
              </a:rPr>
            </a:br>
            <a:r>
              <a:rPr lang="de-CH" dirty="0" smtClean="0">
                <a:latin typeface="Arial" panose="020B0604020202020204" pitchFamily="34" charset="0"/>
              </a:rPr>
              <a:t>(</a:t>
            </a:r>
            <a:r>
              <a:rPr lang="de-CH" dirty="0" err="1" smtClean="0">
                <a:latin typeface="Arial" panose="020B0604020202020204" pitchFamily="34" charset="0"/>
              </a:rPr>
              <a:t>Vigilance</a:t>
            </a:r>
            <a:r>
              <a:rPr lang="de-CH" dirty="0">
                <a:latin typeface="Arial" panose="020B0604020202020204" pitchFamily="34" charset="0"/>
              </a:rPr>
              <a:t>, </a:t>
            </a:r>
            <a:r>
              <a:rPr lang="de-CH" dirty="0" err="1">
                <a:latin typeface="Arial" panose="020B0604020202020204" pitchFamily="34" charset="0"/>
              </a:rPr>
              <a:t>Swissmedic</a:t>
            </a:r>
            <a:r>
              <a:rPr lang="de-CH" dirty="0">
                <a:latin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</a:rPr>
              <a:t>führen </a:t>
            </a:r>
            <a:r>
              <a:rPr lang="de-CH" dirty="0">
                <a:latin typeface="Arial" panose="020B0604020202020204" pitchFamily="34" charset="0"/>
              </a:rPr>
              <a:t>die tägliche Überprüfung von Medizingeräte nach den Vorgaben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</a:rPr>
              <a:t>der Hersteller durch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</a:rPr>
              <a:t>dokumentieren </a:t>
            </a:r>
            <a:r>
              <a:rPr lang="de-CH" dirty="0">
                <a:latin typeface="Arial" panose="020B0604020202020204" pitchFamily="34" charset="0"/>
              </a:rPr>
              <a:t>die Ergebnisse</a:t>
            </a:r>
          </a:p>
        </p:txBody>
      </p:sp>
      <p:sp>
        <p:nvSpPr>
          <p:cNvPr id="3" name="Rechteck 2"/>
          <p:cNvSpPr/>
          <p:nvPr/>
        </p:nvSpPr>
        <p:spPr>
          <a:xfrm>
            <a:off x="1187624" y="764704"/>
            <a:ext cx="62646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2400" b="1" dirty="0">
                <a:latin typeface="Arial" panose="020B0604020202020204" pitchFamily="34" charset="0"/>
              </a:rPr>
              <a:t>Die Studierenden </a:t>
            </a:r>
            <a:r>
              <a:rPr lang="de-CH" sz="2400" b="1" dirty="0" smtClean="0">
                <a:latin typeface="Arial" panose="020B0604020202020204" pitchFamily="34" charset="0"/>
              </a:rPr>
              <a:t>verfügen</a:t>
            </a:r>
            <a:endParaRPr lang="de-CH" sz="2400" b="1" dirty="0">
              <a:latin typeface="Arial" panose="020B0604020202020204" pitchFamily="34" charset="0"/>
            </a:endParaRPr>
          </a:p>
          <a:p>
            <a:pPr algn="ctr"/>
            <a:r>
              <a:rPr lang="de-CH" sz="2400" b="1" dirty="0">
                <a:latin typeface="Arial" panose="020B0604020202020204" pitchFamily="34" charset="0"/>
              </a:rPr>
              <a:t>über </a:t>
            </a:r>
            <a:r>
              <a:rPr lang="de-CH" sz="2400" b="1" dirty="0" smtClean="0">
                <a:latin typeface="Arial" panose="020B0604020202020204" pitchFamily="34" charset="0"/>
              </a:rPr>
              <a:t>folgende Kenntnisse und Fertigkeiten..</a:t>
            </a:r>
            <a:endParaRPr lang="de-CH" sz="2400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68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79905" y="1556792"/>
            <a:ext cx="816855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</a:rPr>
              <a:t>Fachpersonen </a:t>
            </a:r>
            <a:r>
              <a:rPr lang="de-CH" sz="2000" dirty="0">
                <a:latin typeface="Arial" panose="020B0604020202020204" pitchFamily="34" charset="0"/>
              </a:rPr>
              <a:t>( auch RS ) sind zur Meldung </a:t>
            </a:r>
            <a:r>
              <a:rPr lang="de-CH" sz="2000" dirty="0" smtClean="0">
                <a:latin typeface="Arial" panose="020B0604020202020204" pitchFamily="34" charset="0"/>
              </a:rPr>
              <a:t>schwerwiegender Vorkommnisse </a:t>
            </a:r>
            <a:r>
              <a:rPr lang="de-CH" sz="2000" dirty="0">
                <a:latin typeface="Arial" panose="020B0604020202020204" pitchFamily="34" charset="0"/>
              </a:rPr>
              <a:t>innerhalb von Fristen verpflichtet ( </a:t>
            </a:r>
            <a:r>
              <a:rPr lang="de-CH" sz="2000" dirty="0" err="1">
                <a:latin typeface="Arial" panose="020B0604020202020204" pitchFamily="34" charset="0"/>
              </a:rPr>
              <a:t>MepV</a:t>
            </a:r>
            <a:r>
              <a:rPr lang="de-CH" sz="2000" dirty="0">
                <a:latin typeface="Arial" panose="020B0604020202020204" pitchFamily="34" charset="0"/>
              </a:rPr>
              <a:t> Art.15)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</a:rPr>
              <a:t>für </a:t>
            </a:r>
            <a:r>
              <a:rPr lang="de-CH" sz="2000" dirty="0">
                <a:latin typeface="Arial" panose="020B0604020202020204" pitchFamily="34" charset="0"/>
              </a:rPr>
              <a:t>selbstständige RD besteht keine Pflicht zur </a:t>
            </a:r>
            <a:r>
              <a:rPr lang="de-CH" sz="2000" dirty="0" smtClean="0">
                <a:latin typeface="Arial" panose="020B0604020202020204" pitchFamily="34" charset="0"/>
              </a:rPr>
              <a:t>Benennung eines </a:t>
            </a:r>
            <a:r>
              <a:rPr lang="de-CH" sz="2000" dirty="0">
                <a:latin typeface="Arial" panose="020B0604020202020204" pitchFamily="34" charset="0"/>
              </a:rPr>
              <a:t>Melde-Verantwortlichen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</a:rPr>
              <a:t>spitalgebundene </a:t>
            </a:r>
            <a:r>
              <a:rPr lang="de-CH" sz="2000" dirty="0">
                <a:latin typeface="Arial" panose="020B0604020202020204" pitchFamily="34" charset="0"/>
              </a:rPr>
              <a:t>Rettungsdienste melden über </a:t>
            </a:r>
            <a:r>
              <a:rPr lang="de-CH" sz="2000" dirty="0" smtClean="0">
                <a:latin typeface="Arial" panose="020B0604020202020204" pitchFamily="34" charset="0"/>
              </a:rPr>
              <a:t>den Verantwortlichen </a:t>
            </a:r>
            <a:r>
              <a:rPr lang="de-CH" sz="2000" dirty="0">
                <a:latin typeface="Arial" panose="020B0604020202020204" pitchFamily="34" charset="0"/>
              </a:rPr>
              <a:t>des Spitals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</a:rPr>
              <a:t>Möglichst </a:t>
            </a:r>
            <a:r>
              <a:rPr lang="de-CH" sz="2000" dirty="0">
                <a:latin typeface="Arial" panose="020B0604020202020204" pitchFamily="34" charset="0"/>
              </a:rPr>
              <a:t>trotzdem Benennung einer </a:t>
            </a:r>
            <a:r>
              <a:rPr lang="de-CH" sz="2000" dirty="0" err="1" smtClean="0">
                <a:latin typeface="Arial" panose="020B0604020202020204" pitchFamily="34" charset="0"/>
              </a:rPr>
              <a:t>Vigilance</a:t>
            </a:r>
            <a:r>
              <a:rPr lang="de-CH" sz="2000" dirty="0" smtClean="0">
                <a:latin typeface="Arial" panose="020B0604020202020204" pitchFamily="34" charset="0"/>
              </a:rPr>
              <a:t>-Kontaktperson im </a:t>
            </a:r>
            <a:r>
              <a:rPr lang="de-CH" sz="2000" dirty="0">
                <a:latin typeface="Arial" panose="020B0604020202020204" pitchFamily="34" charset="0"/>
              </a:rPr>
              <a:t>Betrieb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</a:rPr>
              <a:t>Meldung </a:t>
            </a:r>
            <a:r>
              <a:rPr lang="de-CH" sz="2000" dirty="0">
                <a:latin typeface="Arial" panose="020B0604020202020204" pitchFamily="34" charset="0"/>
              </a:rPr>
              <a:t>von Problemen an </a:t>
            </a:r>
            <a:r>
              <a:rPr lang="de-CH" sz="2000" dirty="0" err="1">
                <a:latin typeface="Arial" panose="020B0604020202020204" pitchFamily="34" charset="0"/>
              </a:rPr>
              <a:t>Swissmedic</a:t>
            </a:r>
            <a:r>
              <a:rPr lang="de-CH" sz="2000" dirty="0">
                <a:latin typeface="Arial" panose="020B0604020202020204" pitchFamily="34" charset="0"/>
              </a:rPr>
              <a:t> mit </a:t>
            </a:r>
            <a:r>
              <a:rPr lang="de-CH" sz="2000" dirty="0" smtClean="0">
                <a:latin typeface="Arial" panose="020B0604020202020204" pitchFamily="34" charset="0"/>
              </a:rPr>
              <a:t>Formular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000" dirty="0">
              <a:latin typeface="Arial" panose="020B0604020202020204" pitchFamily="34" charset="0"/>
            </a:endParaRPr>
          </a:p>
          <a:p>
            <a:r>
              <a:rPr lang="de-CH" sz="2000" b="1" dirty="0" smtClean="0">
                <a:latin typeface="Arial" panose="020B0604020202020204" pitchFamily="34" charset="0"/>
              </a:rPr>
              <a:t>Fristen </a:t>
            </a:r>
            <a:r>
              <a:rPr lang="de-CH" sz="2000" b="1" dirty="0">
                <a:latin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</a:rPr>
              <a:t>Gefahr </a:t>
            </a:r>
            <a:r>
              <a:rPr lang="de-CH" sz="2000" dirty="0">
                <a:latin typeface="Arial" panose="020B0604020202020204" pitchFamily="34" charset="0"/>
              </a:rPr>
              <a:t>für Patient &lt; 30 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Arial" panose="020B0604020202020204" pitchFamily="34" charset="0"/>
              </a:rPr>
              <a:t>Tod </a:t>
            </a:r>
            <a:r>
              <a:rPr lang="de-CH" sz="2000" dirty="0">
                <a:latin typeface="Arial" panose="020B0604020202020204" pitchFamily="34" charset="0"/>
              </a:rPr>
              <a:t>eines Patienten oder schwerer </a:t>
            </a:r>
            <a:r>
              <a:rPr lang="de-CH" sz="2000" dirty="0" smtClean="0">
                <a:latin typeface="Arial" panose="020B0604020202020204" pitchFamily="34" charset="0"/>
              </a:rPr>
              <a:t>Gesundheitsschaden &lt;10 </a:t>
            </a:r>
            <a:r>
              <a:rPr lang="de-CH" sz="2000" dirty="0">
                <a:latin typeface="Arial" panose="020B0604020202020204" pitchFamily="34" charset="0"/>
              </a:rPr>
              <a:t>Tage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691680" y="69269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latin typeface="Arial" panose="020B0604020202020204" pitchFamily="34" charset="0"/>
              </a:rPr>
              <a:t>Vigilance</a:t>
            </a:r>
            <a:endParaRPr lang="de-CH" sz="2400" b="1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3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444208" y="242088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 panose="020B0604020202020204" pitchFamily="34" charset="0"/>
              </a:rPr>
              <a:t>Vigilance</a:t>
            </a:r>
            <a:r>
              <a:rPr lang="de-DE" sz="2400" dirty="0" smtClean="0">
                <a:latin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</a:rPr>
              <a:t>Formular</a:t>
            </a:r>
            <a:endParaRPr lang="de-CH" sz="2400" dirty="0">
              <a:latin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030" y="116632"/>
            <a:ext cx="5899515" cy="80430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77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558769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2400" b="1" dirty="0" smtClean="0">
                <a:latin typeface="Arial" panose="020B0604020202020204" pitchFamily="34" charset="0"/>
              </a:rPr>
              <a:t>Der </a:t>
            </a:r>
            <a:r>
              <a:rPr lang="de-CH" sz="2400" b="1" dirty="0">
                <a:latin typeface="Arial" panose="020B0604020202020204" pitchFamily="34" charset="0"/>
              </a:rPr>
              <a:t>größte Anteil trifft somit </a:t>
            </a:r>
            <a:r>
              <a:rPr lang="de-CH" sz="2400" b="1" dirty="0" smtClean="0">
                <a:latin typeface="Arial" panose="020B0604020202020204" pitchFamily="34" charset="0"/>
              </a:rPr>
              <a:t>den Anwender</a:t>
            </a:r>
            <a:r>
              <a:rPr lang="de-CH" sz="2400" b="1" dirty="0">
                <a:latin typeface="Arial" panose="020B0604020202020204" pitchFamily="34" charset="0"/>
              </a:rPr>
              <a:t>!</a:t>
            </a:r>
            <a:endParaRPr lang="de-CH" sz="2400" dirty="0">
              <a:latin typeface="Arial" panose="020B0604020202020204" pitchFamily="34" charset="0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295699"/>
              </p:ext>
            </p:extLst>
          </p:nvPr>
        </p:nvGraphicFramePr>
        <p:xfrm>
          <a:off x="251520" y="260648"/>
          <a:ext cx="8712968" cy="5096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10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764704"/>
            <a:ext cx="7295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</a:rPr>
              <a:t>Quellen für weiterführende Informationen:</a:t>
            </a:r>
            <a:endParaRPr lang="de-CH" sz="2400" b="1" dirty="0">
              <a:latin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55576" y="1692097"/>
            <a:ext cx="7056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 smtClean="0">
                <a:latin typeface="Arial" pitchFamily="34" charset="0"/>
                <a:cs typeface="Arial" pitchFamily="34" charset="0"/>
                <a:hlinkClick r:id="rId3"/>
              </a:rPr>
              <a:t>www.swissmedic.ch/index.html?lang=de</a:t>
            </a:r>
            <a:r>
              <a:rPr lang="de-CH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de-CH" sz="2400" dirty="0" smtClean="0">
              <a:latin typeface="Arial" pitchFamily="34" charset="0"/>
              <a:cs typeface="Arial" pitchFamily="34" charset="0"/>
            </a:endParaRPr>
          </a:p>
          <a:p>
            <a:endParaRPr lang="de-DE" dirty="0" smtClean="0">
              <a:latin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249289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smtClean="0">
                <a:latin typeface="Arial" pitchFamily="34" charset="0"/>
                <a:cs typeface="Arial" pitchFamily="34" charset="0"/>
              </a:rPr>
              <a:t>Medizinprodukteverordnung: </a:t>
            </a:r>
          </a:p>
          <a:p>
            <a:r>
              <a:rPr lang="de-CH" sz="2400" dirty="0" smtClean="0">
                <a:latin typeface="Arial" pitchFamily="34" charset="0"/>
                <a:cs typeface="Arial" pitchFamily="34" charset="0"/>
                <a:hlinkClick r:id="rId4"/>
              </a:rPr>
              <a:t>www.admin.ch/opc/de/classified-compilation/19995459/index.html</a:t>
            </a:r>
            <a:r>
              <a:rPr lang="de-CH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de-CH" sz="2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7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259632" y="2274838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b="1" dirty="0" smtClean="0">
                <a:latin typeface="Arial" panose="020B0604020202020204" pitchFamily="34" charset="0"/>
              </a:rPr>
              <a:t>Die </a:t>
            </a:r>
            <a:r>
              <a:rPr lang="de-CH" sz="2800" b="1" dirty="0" err="1">
                <a:latin typeface="Arial" panose="020B0604020202020204" pitchFamily="34" charset="0"/>
              </a:rPr>
              <a:t>MepV</a:t>
            </a:r>
            <a:r>
              <a:rPr lang="de-CH" sz="2800" b="1" dirty="0">
                <a:latin typeface="Arial" panose="020B0604020202020204" pitchFamily="34" charset="0"/>
              </a:rPr>
              <a:t> regelt</a:t>
            </a:r>
          </a:p>
          <a:p>
            <a:pPr marL="265113" indent="-265113"/>
            <a:r>
              <a:rPr lang="de-CH" sz="2800" dirty="0">
                <a:latin typeface="Arial" panose="020B0604020202020204" pitchFamily="34" charset="0"/>
              </a:rPr>
              <a:t>– Herstellung</a:t>
            </a:r>
          </a:p>
          <a:p>
            <a:pPr marL="265113" indent="-265113"/>
            <a:r>
              <a:rPr lang="de-CH" sz="2800" dirty="0">
                <a:latin typeface="Arial" panose="020B0604020202020204" pitchFamily="34" charset="0"/>
              </a:rPr>
              <a:t>– Verkauf</a:t>
            </a:r>
          </a:p>
          <a:p>
            <a:pPr marL="265113" indent="-265113"/>
            <a:r>
              <a:rPr lang="de-CH" sz="2800" dirty="0">
                <a:latin typeface="Arial" panose="020B0604020202020204" pitchFamily="34" charset="0"/>
              </a:rPr>
              <a:t>– </a:t>
            </a:r>
            <a:r>
              <a:rPr lang="de-CH" sz="2800" dirty="0" smtClean="0">
                <a:latin typeface="Arial" panose="020B0604020202020204" pitchFamily="34" charset="0"/>
              </a:rPr>
              <a:t>Einweisung</a:t>
            </a:r>
            <a:endParaRPr lang="de-CH" sz="2800" dirty="0">
              <a:latin typeface="Arial" panose="020B0604020202020204" pitchFamily="34" charset="0"/>
            </a:endParaRPr>
          </a:p>
          <a:p>
            <a:pPr marL="265113" indent="-265113"/>
            <a:r>
              <a:rPr lang="de-CH" sz="2800" dirty="0">
                <a:latin typeface="Arial" panose="020B0604020202020204" pitchFamily="34" charset="0"/>
              </a:rPr>
              <a:t>– </a:t>
            </a:r>
            <a:r>
              <a:rPr lang="de-CH" sz="2800" dirty="0" smtClean="0">
                <a:latin typeface="Arial" panose="020B0604020202020204" pitchFamily="34" charset="0"/>
              </a:rPr>
              <a:t>Anwendung</a:t>
            </a:r>
            <a:endParaRPr lang="de-CH" sz="2800" dirty="0">
              <a:latin typeface="Arial" panose="020B0604020202020204" pitchFamily="34" charset="0"/>
            </a:endParaRPr>
          </a:p>
          <a:p>
            <a:pPr marL="265113" indent="-265113"/>
            <a:r>
              <a:rPr lang="de-CH" sz="2800" dirty="0">
                <a:latin typeface="Arial" panose="020B0604020202020204" pitchFamily="34" charset="0"/>
              </a:rPr>
              <a:t>– Wartung und </a:t>
            </a:r>
            <a:r>
              <a:rPr lang="de-CH" sz="2800" dirty="0" smtClean="0">
                <a:latin typeface="Arial" panose="020B0604020202020204" pitchFamily="34" charset="0"/>
              </a:rPr>
              <a:t>Instandhaltung von </a:t>
            </a:r>
            <a:r>
              <a:rPr lang="de-CH" sz="2800" dirty="0">
                <a:latin typeface="Arial" panose="020B0604020202020204" pitchFamily="34" charset="0"/>
              </a:rPr>
              <a:t>medizinischen Produkten &amp; Apparaten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403648" y="620688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smtClean="0">
                <a:latin typeface="Arial" panose="020B0604020202020204" pitchFamily="34" charset="0"/>
              </a:rPr>
              <a:t>Inhalt </a:t>
            </a:r>
            <a:r>
              <a:rPr lang="de-CH" sz="2800" b="1" dirty="0" err="1" smtClean="0">
                <a:latin typeface="Arial" panose="020B0604020202020204" pitchFamily="34" charset="0"/>
              </a:rPr>
              <a:t>MepV</a:t>
            </a:r>
            <a:r>
              <a:rPr lang="de-CH" sz="2800" b="1" dirty="0" smtClean="0">
                <a:latin typeface="Arial" panose="020B0604020202020204" pitchFamily="34" charset="0"/>
              </a:rPr>
              <a:t> (Medizinprodukteverordnung)</a:t>
            </a:r>
            <a:endParaRPr lang="de-CH" sz="2800" b="1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32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71600" y="620688"/>
            <a:ext cx="71287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dirty="0">
                <a:latin typeface="Arial" panose="020B0604020202020204" pitchFamily="34" charset="0"/>
              </a:rPr>
              <a:t>Die </a:t>
            </a:r>
            <a:r>
              <a:rPr lang="de-CH" sz="2000" dirty="0" err="1">
                <a:latin typeface="Arial" panose="020B0604020202020204" pitchFamily="34" charset="0"/>
              </a:rPr>
              <a:t>MepV</a:t>
            </a:r>
            <a:r>
              <a:rPr lang="de-CH" sz="2000" dirty="0">
                <a:latin typeface="Arial" panose="020B0604020202020204" pitchFamily="34" charset="0"/>
              </a:rPr>
              <a:t> ( SR 819.124) wurde mit zweijähriger</a:t>
            </a:r>
          </a:p>
          <a:p>
            <a:r>
              <a:rPr lang="de-CH" sz="2000" dirty="0">
                <a:latin typeface="Arial" panose="020B0604020202020204" pitchFamily="34" charset="0"/>
              </a:rPr>
              <a:t>Übergangszeit auf den 01. April 1996 in Kraft gesetzt</a:t>
            </a:r>
          </a:p>
          <a:p>
            <a:r>
              <a:rPr lang="de-CH" sz="2000" dirty="0">
                <a:latin typeface="Arial" panose="020B0604020202020204" pitchFamily="34" charset="0"/>
              </a:rPr>
              <a:t>und hat volle Gültigkeit seit dem 13. Juni 1998</a:t>
            </a:r>
          </a:p>
          <a:p>
            <a:r>
              <a:rPr lang="de-CH" sz="2000" dirty="0" smtClean="0">
                <a:latin typeface="Arial" panose="020B0604020202020204" pitchFamily="34" charset="0"/>
              </a:rPr>
              <a:t>Setzt </a:t>
            </a:r>
            <a:r>
              <a:rPr lang="de-CH" sz="2000" dirty="0">
                <a:latin typeface="Arial" panose="020B0604020202020204" pitchFamily="34" charset="0"/>
              </a:rPr>
              <a:t>die entsprechenden EU-Richtlinien (92/42/EWG</a:t>
            </a:r>
          </a:p>
          <a:p>
            <a:r>
              <a:rPr lang="de-CH" sz="2000" dirty="0">
                <a:latin typeface="Arial" panose="020B0604020202020204" pitchFamily="34" charset="0"/>
              </a:rPr>
              <a:t>und 90/385/EWG) in Schweizer Recht um</a:t>
            </a:r>
          </a:p>
        </p:txBody>
      </p:sp>
      <p:sp>
        <p:nvSpPr>
          <p:cNvPr id="3" name="Rechteck 2"/>
          <p:cNvSpPr/>
          <p:nvPr/>
        </p:nvSpPr>
        <p:spPr>
          <a:xfrm>
            <a:off x="971600" y="2924944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>
                <a:latin typeface="Arial" panose="020B0604020202020204" pitchFamily="34" charset="0"/>
              </a:rPr>
              <a:t>Revidierte </a:t>
            </a:r>
            <a:r>
              <a:rPr lang="de-CH" sz="2000" b="1" dirty="0" err="1">
                <a:latin typeface="Arial" panose="020B0604020202020204" pitchFamily="34" charset="0"/>
              </a:rPr>
              <a:t>MepV</a:t>
            </a:r>
            <a:r>
              <a:rPr lang="de-CH" sz="2000" b="1" dirty="0">
                <a:latin typeface="Arial" panose="020B0604020202020204" pitchFamily="34" charset="0"/>
              </a:rPr>
              <a:t> ( 812.213 ) am 01.01.02 in </a:t>
            </a:r>
            <a:r>
              <a:rPr lang="de-CH" sz="2000" b="1" dirty="0" smtClean="0">
                <a:latin typeface="Arial" panose="020B0604020202020204" pitchFamily="34" charset="0"/>
              </a:rPr>
              <a:t>Kraft getreten</a:t>
            </a:r>
            <a:endParaRPr lang="de-CH" sz="2000" b="1" dirty="0">
              <a:latin typeface="Arial" panose="020B0604020202020204" pitchFamily="34" charset="0"/>
            </a:endParaRPr>
          </a:p>
          <a:p>
            <a:r>
              <a:rPr lang="de-CH" sz="2000" dirty="0">
                <a:latin typeface="Arial" panose="020B0604020202020204" pitchFamily="34" charset="0"/>
              </a:rPr>
              <a:t>– neue Produkte zu den Medizinprodukten gezählt</a:t>
            </a:r>
          </a:p>
          <a:p>
            <a:r>
              <a:rPr lang="de-CH" sz="2000" dirty="0">
                <a:latin typeface="Arial" panose="020B0604020202020204" pitchFamily="34" charset="0"/>
              </a:rPr>
              <a:t>– Bestimmungen für Anwender eingeführt</a:t>
            </a:r>
          </a:p>
          <a:p>
            <a:pPr lvl="1"/>
            <a:r>
              <a:rPr lang="de-CH" sz="2000" dirty="0">
                <a:latin typeface="Arial" panose="020B0604020202020204" pitchFamily="34" charset="0"/>
              </a:rPr>
              <a:t>• </a:t>
            </a:r>
            <a:r>
              <a:rPr lang="de-CH" sz="2000" dirty="0" err="1">
                <a:latin typeface="Arial" panose="020B0604020202020204" pitchFamily="34" charset="0"/>
              </a:rPr>
              <a:t>Vigilance</a:t>
            </a:r>
            <a:endParaRPr lang="de-CH" sz="2000" dirty="0">
              <a:latin typeface="Arial" panose="020B0604020202020204" pitchFamily="34" charset="0"/>
            </a:endParaRPr>
          </a:p>
          <a:p>
            <a:pPr lvl="1"/>
            <a:r>
              <a:rPr lang="de-CH" sz="2000" dirty="0">
                <a:latin typeface="Arial" panose="020B0604020202020204" pitchFamily="34" charset="0"/>
              </a:rPr>
              <a:t>• Instandhaltung und Aufbereitung</a:t>
            </a:r>
          </a:p>
          <a:p>
            <a:pPr lvl="1"/>
            <a:r>
              <a:rPr lang="de-CH" sz="2000" dirty="0">
                <a:latin typeface="Arial" panose="020B0604020202020204" pitchFamily="34" charset="0"/>
              </a:rPr>
              <a:t>• Fachliche und betriebliche Voraussetzungen</a:t>
            </a:r>
          </a:p>
          <a:p>
            <a:pPr marL="271463" indent="-271463"/>
            <a:r>
              <a:rPr lang="de-CH" sz="2000" dirty="0">
                <a:latin typeface="Arial" panose="020B0604020202020204" pitchFamily="34" charset="0"/>
              </a:rPr>
              <a:t>– Produktbeobachtungspflichten klarer beschrieben</a:t>
            </a:r>
          </a:p>
          <a:p>
            <a:pPr marL="180975" indent="-180975"/>
            <a:r>
              <a:rPr lang="de-CH" sz="2000" dirty="0">
                <a:latin typeface="Arial" panose="020B0604020202020204" pitchFamily="34" charset="0"/>
              </a:rPr>
              <a:t>– Bestimmungen für </a:t>
            </a:r>
            <a:r>
              <a:rPr lang="de-CH" sz="2000" dirty="0" smtClean="0">
                <a:latin typeface="Arial" panose="020B0604020202020204" pitchFamily="34" charset="0"/>
              </a:rPr>
              <a:t>Medizinprodukte-Abgabestellen eingeführt</a:t>
            </a:r>
            <a:endParaRPr lang="de-CH" sz="2000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12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43608" y="116632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 smtClean="0">
                <a:latin typeface="Arial" panose="020B0604020202020204" pitchFamily="34" charset="0"/>
              </a:rPr>
              <a:t>Gesetzliche Definition:</a:t>
            </a:r>
            <a:endParaRPr lang="de-CH" sz="3200" b="1" dirty="0">
              <a:latin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83568" y="764704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>
                <a:latin typeface="Arial" panose="020B0604020202020204" pitchFamily="34" charset="0"/>
              </a:rPr>
              <a:t>Medizinprodukte sind einzeln oder miteinander verbunden verwendete </a:t>
            </a:r>
            <a:r>
              <a:rPr lang="de-CH" dirty="0" smtClean="0">
                <a:latin typeface="Arial" panose="020B0604020202020204" pitchFamily="34" charset="0"/>
              </a:rPr>
              <a:t>Instrumente</a:t>
            </a:r>
            <a:r>
              <a:rPr lang="de-CH" dirty="0">
                <a:latin typeface="Arial" panose="020B0604020202020204" pitchFamily="34" charset="0"/>
              </a:rPr>
              <a:t>, Apparate, Vorrichtungen, Software, Stoffe, Zubehör oder andere </a:t>
            </a:r>
            <a:r>
              <a:rPr lang="de-CH" dirty="0" smtClean="0">
                <a:latin typeface="Arial" panose="020B0604020202020204" pitchFamily="34" charset="0"/>
              </a:rPr>
              <a:t>medizinisch-technische </a:t>
            </a:r>
            <a:r>
              <a:rPr lang="de-CH" dirty="0">
                <a:latin typeface="Arial" panose="020B0604020202020204" pitchFamily="34" charset="0"/>
              </a:rPr>
              <a:t>Gegenstände, einschliesslich der speziell zur Anwendung für </a:t>
            </a:r>
            <a:r>
              <a:rPr lang="de-CH" dirty="0" smtClean="0">
                <a:latin typeface="Arial" panose="020B0604020202020204" pitchFamily="34" charset="0"/>
              </a:rPr>
              <a:t>diagnostische </a:t>
            </a:r>
            <a:r>
              <a:rPr lang="de-CH" dirty="0">
                <a:latin typeface="Arial" panose="020B0604020202020204" pitchFamily="34" charset="0"/>
              </a:rPr>
              <a:t>oder therapeutische Zwecke bestimmten und für ein einwandfreies </a:t>
            </a:r>
            <a:r>
              <a:rPr lang="de-CH" dirty="0" smtClean="0">
                <a:latin typeface="Arial" panose="020B0604020202020204" pitchFamily="34" charset="0"/>
              </a:rPr>
              <a:t>Funktionieren </a:t>
            </a:r>
            <a:r>
              <a:rPr lang="de-CH" dirty="0">
                <a:latin typeface="Arial" panose="020B0604020202020204" pitchFamily="34" charset="0"/>
              </a:rPr>
              <a:t>des Medizinprodukts eingesetzten Software: </a:t>
            </a:r>
          </a:p>
          <a:p>
            <a:r>
              <a:rPr lang="de-CH" b="1" dirty="0">
                <a:latin typeface="Arial" panose="020B0604020202020204" pitchFamily="34" charset="0"/>
              </a:rPr>
              <a:t>a. die zur Anwendung beim Menschen bestimmt sind; </a:t>
            </a:r>
          </a:p>
          <a:p>
            <a:r>
              <a:rPr lang="de-CH" b="1" dirty="0">
                <a:latin typeface="Arial" panose="020B0604020202020204" pitchFamily="34" charset="0"/>
              </a:rPr>
              <a:t>b. deren bestimmungsgemässe Hauptwirkung im oder am menschlichen Körper </a:t>
            </a:r>
            <a:r>
              <a:rPr lang="de-CH" b="1" dirty="0" smtClean="0">
                <a:latin typeface="Arial" panose="020B0604020202020204" pitchFamily="34" charset="0"/>
              </a:rPr>
              <a:t>nicht </a:t>
            </a:r>
            <a:r>
              <a:rPr lang="de-CH" b="1" dirty="0">
                <a:latin typeface="Arial" panose="020B0604020202020204" pitchFamily="34" charset="0"/>
              </a:rPr>
              <a:t>durch pharmakologische, immunologische oder metabolische Mittel </a:t>
            </a:r>
            <a:r>
              <a:rPr lang="de-CH" b="1" dirty="0" smtClean="0">
                <a:latin typeface="Arial" panose="020B0604020202020204" pitchFamily="34" charset="0"/>
              </a:rPr>
              <a:t>erreicht </a:t>
            </a:r>
            <a:r>
              <a:rPr lang="de-CH" b="1" dirty="0">
                <a:latin typeface="Arial" panose="020B0604020202020204" pitchFamily="34" charset="0"/>
              </a:rPr>
              <a:t>wird, deren Wirkungsweise durch solche Mittel aber unterstützt </a:t>
            </a:r>
            <a:r>
              <a:rPr lang="de-CH" b="1" dirty="0" smtClean="0">
                <a:latin typeface="Arial" panose="020B0604020202020204" pitchFamily="34" charset="0"/>
              </a:rPr>
              <a:t>werden </a:t>
            </a:r>
            <a:r>
              <a:rPr lang="de-CH" b="1" dirty="0">
                <a:latin typeface="Arial" panose="020B0604020202020204" pitchFamily="34" charset="0"/>
              </a:rPr>
              <a:t>kann; und die dazu dienen: </a:t>
            </a:r>
            <a:endParaRPr lang="de-CH" b="1" dirty="0" smtClean="0">
              <a:latin typeface="Arial" panose="020B0604020202020204" pitchFamily="34" charset="0"/>
            </a:endParaRPr>
          </a:p>
          <a:p>
            <a:endParaRPr lang="de-CH" b="1" dirty="0">
              <a:latin typeface="Arial" panose="020B0604020202020204" pitchFamily="34" charset="0"/>
            </a:endParaRPr>
          </a:p>
          <a:p>
            <a:r>
              <a:rPr lang="de-CH" dirty="0">
                <a:latin typeface="Arial" panose="020B0604020202020204" pitchFamily="34" charset="0"/>
              </a:rPr>
              <a:t>1. Krankheiten zu erkennen, zu verhüten, zu überwachen, zu behandeln </a:t>
            </a:r>
          </a:p>
          <a:p>
            <a:r>
              <a:rPr lang="de-CH" dirty="0">
                <a:latin typeface="Arial" panose="020B0604020202020204" pitchFamily="34" charset="0"/>
              </a:rPr>
              <a:t>oder zu lindern, </a:t>
            </a:r>
          </a:p>
          <a:p>
            <a:r>
              <a:rPr lang="de-CH" dirty="0">
                <a:latin typeface="Arial" panose="020B0604020202020204" pitchFamily="34" charset="0"/>
              </a:rPr>
              <a:t>2. Verletzungen oder Behinderungen zu erkennen, zu überwachen, zu </a:t>
            </a:r>
          </a:p>
          <a:p>
            <a:r>
              <a:rPr lang="de-CH" dirty="0">
                <a:latin typeface="Arial" panose="020B0604020202020204" pitchFamily="34" charset="0"/>
              </a:rPr>
              <a:t>behandeln oder zu lindern oder Behinderungen zu kompensieren, </a:t>
            </a:r>
          </a:p>
          <a:p>
            <a:r>
              <a:rPr lang="de-CH" dirty="0">
                <a:latin typeface="Arial" panose="020B0604020202020204" pitchFamily="34" charset="0"/>
              </a:rPr>
              <a:t>3. den anatomischen Aufbau zu untersuchen oder zu verändern, Teile des </a:t>
            </a:r>
          </a:p>
          <a:p>
            <a:r>
              <a:rPr lang="de-CH" dirty="0">
                <a:latin typeface="Arial" panose="020B0604020202020204" pitchFamily="34" charset="0"/>
              </a:rPr>
              <a:t>anatomischen Aufbaus zu ersetzen oder einen physiologischen Vorgang </a:t>
            </a:r>
          </a:p>
          <a:p>
            <a:r>
              <a:rPr lang="de-CH" dirty="0">
                <a:latin typeface="Arial" panose="020B0604020202020204" pitchFamily="34" charset="0"/>
              </a:rPr>
              <a:t>zu untersuchen, zu verändern oder zu ersetzen, </a:t>
            </a:r>
          </a:p>
          <a:p>
            <a:r>
              <a:rPr lang="de-CH" dirty="0">
                <a:latin typeface="Arial" panose="020B0604020202020204" pitchFamily="34" charset="0"/>
              </a:rPr>
              <a:t>4. die Empfängnis zu regeln oder Diagnosen im Zusammenhang mit der </a:t>
            </a:r>
          </a:p>
          <a:p>
            <a:r>
              <a:rPr lang="de-CH" dirty="0">
                <a:latin typeface="Arial" panose="020B0604020202020204" pitchFamily="34" charset="0"/>
              </a:rPr>
              <a:t>Empfängnis zu stellen</a:t>
            </a:r>
            <a:r>
              <a:rPr lang="de-CH" dirty="0" smtClean="0">
                <a:latin typeface="Arial" panose="020B0604020202020204" pitchFamily="34" charset="0"/>
              </a:rPr>
              <a:t>.</a:t>
            </a:r>
            <a:endParaRPr lang="de-CH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17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27584" y="999887"/>
            <a:ext cx="70567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>
                <a:latin typeface="Arial" panose="020B0604020202020204" pitchFamily="34" charset="0"/>
              </a:rPr>
              <a:t>Wer ist </a:t>
            </a:r>
            <a:r>
              <a:rPr lang="de-CH" sz="2400" b="1" dirty="0" smtClean="0">
                <a:latin typeface="Arial" panose="020B0604020202020204" pitchFamily="34" charset="0"/>
              </a:rPr>
              <a:t>betroffen?</a:t>
            </a:r>
          </a:p>
          <a:p>
            <a:endParaRPr lang="de-CH" sz="2400" b="1" dirty="0">
              <a:latin typeface="Arial" panose="020B0604020202020204" pitchFamily="34" charset="0"/>
            </a:endParaRPr>
          </a:p>
          <a:p>
            <a:r>
              <a:rPr lang="de-CH" sz="3200" b="1" dirty="0" err="1" smtClean="0">
                <a:latin typeface="Arial" panose="020B0604020202020204" pitchFamily="34" charset="0"/>
              </a:rPr>
              <a:t>Inverkehrbringer</a:t>
            </a:r>
            <a:endParaRPr lang="de-CH" sz="3200" b="1" dirty="0">
              <a:latin typeface="Arial" panose="020B0604020202020204" pitchFamily="34" charset="0"/>
            </a:endParaRPr>
          </a:p>
          <a:p>
            <a:pPr marL="722313" indent="-360363">
              <a:buFont typeface="Arial" panose="020B0604020202020204" pitchFamily="34" charset="0"/>
              <a:buChar char="•"/>
            </a:pPr>
            <a:r>
              <a:rPr lang="de-CH" sz="3200" dirty="0" smtClean="0">
                <a:latin typeface="Arial" panose="020B0604020202020204" pitchFamily="34" charset="0"/>
              </a:rPr>
              <a:t>Hersteller</a:t>
            </a:r>
          </a:p>
          <a:p>
            <a:pPr marL="722313" indent="-360363">
              <a:buFont typeface="Arial" panose="020B0604020202020204" pitchFamily="34" charset="0"/>
              <a:buChar char="•"/>
            </a:pPr>
            <a:r>
              <a:rPr lang="de-CH" sz="3200" dirty="0" smtClean="0">
                <a:latin typeface="Arial" panose="020B0604020202020204" pitchFamily="34" charset="0"/>
              </a:rPr>
              <a:t>Händler</a:t>
            </a:r>
            <a:r>
              <a:rPr lang="de-CH" sz="3200" dirty="0">
                <a:latin typeface="Arial" panose="020B0604020202020204" pitchFamily="34" charset="0"/>
              </a:rPr>
              <a:t>, Importeure</a:t>
            </a:r>
          </a:p>
          <a:p>
            <a:pPr marL="722313" lvl="3" indent="-360363">
              <a:buFont typeface="Arial" panose="020B0604020202020204" pitchFamily="34" charset="0"/>
              <a:buChar char="•"/>
            </a:pPr>
            <a:r>
              <a:rPr lang="de-CH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Anwender </a:t>
            </a:r>
            <a:r>
              <a:rPr lang="de-CH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und Betreiber</a:t>
            </a:r>
            <a:endParaRPr lang="de-CH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722313" lvl="3" indent="-360363">
              <a:buFont typeface="Arial" panose="020B0604020202020204" pitchFamily="34" charset="0"/>
              <a:buChar char="•"/>
            </a:pPr>
            <a:r>
              <a:rPr lang="de-CH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Geräteverantwortliche</a:t>
            </a:r>
            <a:endParaRPr lang="de-CH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72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32647" y="1556792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dirty="0">
                <a:latin typeface="Arial" panose="020B0604020202020204" pitchFamily="34" charset="0"/>
              </a:rPr>
              <a:t>• Dürfen nur noch Geräte in Verkehr bringen, die </a:t>
            </a:r>
            <a:r>
              <a:rPr lang="de-CH" sz="2000" b="1" dirty="0" smtClean="0">
                <a:latin typeface="Arial" panose="020B0604020202020204" pitchFamily="34" charset="0"/>
              </a:rPr>
              <a:t>festgelegten Anforderungen </a:t>
            </a:r>
            <a:r>
              <a:rPr lang="de-CH" sz="2000" dirty="0">
                <a:latin typeface="Arial" panose="020B0604020202020204" pitchFamily="34" charset="0"/>
              </a:rPr>
              <a:t>entsprechen (</a:t>
            </a:r>
            <a:r>
              <a:rPr lang="de-CH" sz="2000" dirty="0" err="1">
                <a:latin typeface="Arial" panose="020B0604020202020204" pitchFamily="34" charset="0"/>
              </a:rPr>
              <a:t>MepV</a:t>
            </a:r>
            <a:r>
              <a:rPr lang="de-CH" sz="2000" dirty="0">
                <a:latin typeface="Arial" panose="020B0604020202020204" pitchFamily="34" charset="0"/>
              </a:rPr>
              <a:t> Art.4) und ein CE oder </a:t>
            </a:r>
            <a:r>
              <a:rPr lang="de-CH" sz="2000" dirty="0" smtClean="0">
                <a:latin typeface="Arial" panose="020B0604020202020204" pitchFamily="34" charset="0"/>
              </a:rPr>
              <a:t>MD </a:t>
            </a:r>
            <a:r>
              <a:rPr lang="de-CH" sz="2000" b="1" dirty="0" smtClean="0">
                <a:latin typeface="Arial" panose="020B0604020202020204" pitchFamily="34" charset="0"/>
              </a:rPr>
              <a:t>Konformitätskennzeichen </a:t>
            </a:r>
            <a:r>
              <a:rPr lang="de-CH" sz="2000" dirty="0">
                <a:latin typeface="Arial" panose="020B0604020202020204" pitchFamily="34" charset="0"/>
              </a:rPr>
              <a:t>tragen</a:t>
            </a:r>
          </a:p>
          <a:p>
            <a:r>
              <a:rPr lang="de-CH" sz="2000" dirty="0">
                <a:latin typeface="Arial" panose="020B0604020202020204" pitchFamily="34" charset="0"/>
              </a:rPr>
              <a:t>• Stufen Geräte auf Grund der möglichen Anwendungsrisiken </a:t>
            </a:r>
            <a:r>
              <a:rPr lang="de-CH" sz="2000" dirty="0" smtClean="0">
                <a:latin typeface="Arial" panose="020B0604020202020204" pitchFamily="34" charset="0"/>
              </a:rPr>
              <a:t>in eine </a:t>
            </a:r>
            <a:r>
              <a:rPr lang="de-CH" sz="2000" b="1" dirty="0">
                <a:latin typeface="Arial" panose="020B0604020202020204" pitchFamily="34" charset="0"/>
              </a:rPr>
              <a:t>Geräteklasse </a:t>
            </a:r>
            <a:r>
              <a:rPr lang="de-CH" sz="2000" dirty="0">
                <a:latin typeface="Arial" panose="020B0604020202020204" pitchFamily="34" charset="0"/>
              </a:rPr>
              <a:t>ein (</a:t>
            </a:r>
            <a:r>
              <a:rPr lang="de-CH" sz="2000" dirty="0" err="1">
                <a:latin typeface="Arial" panose="020B0604020202020204" pitchFamily="34" charset="0"/>
              </a:rPr>
              <a:t>MepV</a:t>
            </a:r>
            <a:r>
              <a:rPr lang="de-CH" sz="2000" dirty="0">
                <a:latin typeface="Arial" panose="020B0604020202020204" pitchFamily="34" charset="0"/>
              </a:rPr>
              <a:t> Art.5)</a:t>
            </a:r>
          </a:p>
          <a:p>
            <a:r>
              <a:rPr lang="de-CH" sz="2000" dirty="0">
                <a:latin typeface="Arial" panose="020B0604020202020204" pitchFamily="34" charset="0"/>
              </a:rPr>
              <a:t>• </a:t>
            </a:r>
            <a:r>
              <a:rPr lang="de-CH" sz="2000" b="1" dirty="0">
                <a:latin typeface="Arial" panose="020B0604020202020204" pitchFamily="34" charset="0"/>
              </a:rPr>
              <a:t>Melden das </a:t>
            </a:r>
            <a:r>
              <a:rPr lang="de-CH" sz="2000" b="1" dirty="0" err="1">
                <a:latin typeface="Arial" panose="020B0604020202020204" pitchFamily="34" charset="0"/>
              </a:rPr>
              <a:t>Inverkehrbringen</a:t>
            </a:r>
            <a:r>
              <a:rPr lang="de-CH" sz="2000" b="1" dirty="0">
                <a:latin typeface="Arial" panose="020B0604020202020204" pitchFamily="34" charset="0"/>
              </a:rPr>
              <a:t> </a:t>
            </a:r>
            <a:r>
              <a:rPr lang="de-CH" sz="2000" dirty="0">
                <a:latin typeface="Arial" panose="020B0604020202020204" pitchFamily="34" charset="0"/>
              </a:rPr>
              <a:t>bestimmter Produkte bei </a:t>
            </a:r>
            <a:r>
              <a:rPr lang="de-CH" sz="2000" dirty="0" smtClean="0">
                <a:latin typeface="Arial" panose="020B0604020202020204" pitchFamily="34" charset="0"/>
              </a:rPr>
              <a:t>der Überwachungsbehörde </a:t>
            </a:r>
            <a:r>
              <a:rPr lang="de-CH" sz="2000" dirty="0">
                <a:latin typeface="Arial" panose="020B0604020202020204" pitchFamily="34" charset="0"/>
              </a:rPr>
              <a:t>(</a:t>
            </a:r>
            <a:r>
              <a:rPr lang="de-CH" sz="2000" dirty="0" err="1">
                <a:latin typeface="Arial" panose="020B0604020202020204" pitchFamily="34" charset="0"/>
              </a:rPr>
              <a:t>MepV</a:t>
            </a:r>
            <a:r>
              <a:rPr lang="de-CH" sz="2000" dirty="0">
                <a:latin typeface="Arial" panose="020B0604020202020204" pitchFamily="34" charset="0"/>
              </a:rPr>
              <a:t> Art.6)</a:t>
            </a:r>
          </a:p>
          <a:p>
            <a:r>
              <a:rPr lang="de-CH" sz="2000" dirty="0">
                <a:latin typeface="Arial" panose="020B0604020202020204" pitchFamily="34" charset="0"/>
              </a:rPr>
              <a:t>• Stellen dreisprachige </a:t>
            </a:r>
            <a:r>
              <a:rPr lang="de-CH" sz="2000" b="1" dirty="0">
                <a:latin typeface="Arial" panose="020B0604020202020204" pitchFamily="34" charset="0"/>
              </a:rPr>
              <a:t>Produktinformationen </a:t>
            </a:r>
            <a:r>
              <a:rPr lang="de-CH" sz="2000" dirty="0">
                <a:latin typeface="Arial" panose="020B0604020202020204" pitchFamily="34" charset="0"/>
              </a:rPr>
              <a:t>zur </a:t>
            </a:r>
            <a:r>
              <a:rPr lang="de-CH" sz="2000" dirty="0" smtClean="0">
                <a:latin typeface="Arial" panose="020B0604020202020204" pitchFamily="34" charset="0"/>
              </a:rPr>
              <a:t>Verfügung (</a:t>
            </a:r>
            <a:r>
              <a:rPr lang="de-CH" sz="2000" dirty="0">
                <a:latin typeface="Arial" panose="020B0604020202020204" pitchFamily="34" charset="0"/>
              </a:rPr>
              <a:t>oder für Fachpersonen auch nur in Englisch) (</a:t>
            </a:r>
            <a:r>
              <a:rPr lang="de-CH" sz="2000" dirty="0" err="1">
                <a:latin typeface="Arial" panose="020B0604020202020204" pitchFamily="34" charset="0"/>
              </a:rPr>
              <a:t>MepV</a:t>
            </a:r>
            <a:r>
              <a:rPr lang="de-CH" sz="2000" dirty="0">
                <a:latin typeface="Arial" panose="020B0604020202020204" pitchFamily="34" charset="0"/>
              </a:rPr>
              <a:t> Art.7)</a:t>
            </a:r>
          </a:p>
          <a:p>
            <a:r>
              <a:rPr lang="de-CH" sz="2000" dirty="0">
                <a:latin typeface="Arial" panose="020B0604020202020204" pitchFamily="34" charset="0"/>
              </a:rPr>
              <a:t>• Stellen detaillierte </a:t>
            </a:r>
            <a:r>
              <a:rPr lang="de-CH" sz="2000" b="1" dirty="0">
                <a:latin typeface="Arial" panose="020B0604020202020204" pitchFamily="34" charset="0"/>
              </a:rPr>
              <a:t>Anweisungen für Wartung </a:t>
            </a:r>
            <a:r>
              <a:rPr lang="de-CH" sz="2000" b="1" dirty="0" smtClean="0">
                <a:latin typeface="Arial" panose="020B0604020202020204" pitchFamily="34" charset="0"/>
              </a:rPr>
              <a:t>und Instandhaltung </a:t>
            </a:r>
            <a:r>
              <a:rPr lang="de-CH" sz="2000" dirty="0">
                <a:latin typeface="Arial" panose="020B0604020202020204" pitchFamily="34" charset="0"/>
              </a:rPr>
              <a:t>zur Verfügung</a:t>
            </a:r>
          </a:p>
          <a:p>
            <a:r>
              <a:rPr lang="de-CH" sz="2000" dirty="0">
                <a:latin typeface="Arial" panose="020B0604020202020204" pitchFamily="34" charset="0"/>
              </a:rPr>
              <a:t>• Führen ein </a:t>
            </a:r>
            <a:r>
              <a:rPr lang="de-CH" sz="2000" b="1" dirty="0">
                <a:latin typeface="Arial" panose="020B0604020202020204" pitchFamily="34" charset="0"/>
              </a:rPr>
              <a:t>Produktbeobachtungssystem</a:t>
            </a:r>
          </a:p>
          <a:p>
            <a:r>
              <a:rPr lang="de-CH" sz="2000" dirty="0">
                <a:latin typeface="Arial" panose="020B0604020202020204" pitchFamily="34" charset="0"/>
              </a:rPr>
              <a:t>• </a:t>
            </a:r>
            <a:r>
              <a:rPr lang="de-CH" sz="2000" b="1" dirty="0">
                <a:latin typeface="Arial" panose="020B0604020202020204" pitchFamily="34" charset="0"/>
              </a:rPr>
              <a:t>Melden </a:t>
            </a:r>
            <a:r>
              <a:rPr lang="de-CH" sz="2000" dirty="0">
                <a:latin typeface="Arial" panose="020B0604020202020204" pitchFamily="34" charset="0"/>
              </a:rPr>
              <a:t>schwerwiegende Vorkommnisse und </a:t>
            </a:r>
            <a:r>
              <a:rPr lang="de-CH" sz="2000" b="1" dirty="0" smtClean="0">
                <a:latin typeface="Arial" panose="020B0604020202020204" pitchFamily="34" charset="0"/>
              </a:rPr>
              <a:t>leiten korrigierende </a:t>
            </a:r>
            <a:r>
              <a:rPr lang="de-CH" sz="2000" b="1" dirty="0">
                <a:latin typeface="Arial" panose="020B0604020202020204" pitchFamily="34" charset="0"/>
              </a:rPr>
              <a:t>Massnahmen ein</a:t>
            </a:r>
            <a:endParaRPr lang="de-CH" sz="2000" dirty="0">
              <a:latin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4968" y="569122"/>
            <a:ext cx="7847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latin typeface="Arial" panose="020B0604020202020204" pitchFamily="34" charset="0"/>
              </a:rPr>
              <a:t>Hersteller / Händler</a:t>
            </a:r>
            <a:r>
              <a:rPr lang="de-DE" sz="3200" b="1" dirty="0">
                <a:latin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</a:rPr>
              <a:t>/ </a:t>
            </a:r>
            <a:r>
              <a:rPr lang="de-DE" sz="3200" b="1" dirty="0" smtClean="0">
                <a:latin typeface="Arial" panose="020B0604020202020204" pitchFamily="34" charset="0"/>
              </a:rPr>
              <a:t>Importeure</a:t>
            </a:r>
            <a:endParaRPr lang="de-CH" sz="3200" b="1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56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1340768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b="1" dirty="0">
                <a:latin typeface="Arial" panose="020B0604020202020204" pitchFamily="34" charset="0"/>
              </a:rPr>
              <a:t>Wer ein Medizingerät </a:t>
            </a:r>
            <a:r>
              <a:rPr lang="de-CH" sz="2800" b="1" dirty="0" smtClean="0">
                <a:latin typeface="Arial" panose="020B0604020202020204" pitchFamily="34" charset="0"/>
              </a:rPr>
              <a:t>verändert wird </a:t>
            </a:r>
            <a:r>
              <a:rPr lang="de-CH" sz="2800" b="1" dirty="0">
                <a:latin typeface="Arial" panose="020B0604020202020204" pitchFamily="34" charset="0"/>
              </a:rPr>
              <a:t>selbst zum Hersteller </a:t>
            </a:r>
            <a:r>
              <a:rPr lang="de-CH" sz="2800" b="1" dirty="0" smtClean="0">
                <a:latin typeface="Arial" panose="020B0604020202020204" pitchFamily="34" charset="0"/>
              </a:rPr>
              <a:t>mit voller Herstellerverantwortung</a:t>
            </a:r>
            <a:br>
              <a:rPr lang="de-CH" sz="2800" b="1" dirty="0" smtClean="0">
                <a:latin typeface="Arial" panose="020B0604020202020204" pitchFamily="34" charset="0"/>
              </a:rPr>
            </a:br>
            <a:endParaRPr lang="de-CH" sz="2800" b="1" dirty="0">
              <a:latin typeface="Arial" panose="020B0604020202020204" pitchFamily="34" charset="0"/>
            </a:endParaRPr>
          </a:p>
          <a:p>
            <a:r>
              <a:rPr lang="de-CH" sz="2800" dirty="0">
                <a:latin typeface="Arial" panose="020B0604020202020204" pitchFamily="34" charset="0"/>
              </a:rPr>
              <a:t>– neue Konformitätsbewertung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Erstellung technischer Unterlagen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Erstellung von Produktinformationen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Produktbeobachtungssystem</a:t>
            </a:r>
          </a:p>
          <a:p>
            <a:r>
              <a:rPr lang="de-CH" sz="2800" dirty="0">
                <a:latin typeface="Arial" panose="020B0604020202020204" pitchFamily="34" charset="0"/>
              </a:rPr>
              <a:t>– ...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6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81443" y="1261209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dirty="0" smtClean="0">
                <a:latin typeface="Arial" panose="020B0604020202020204" pitchFamily="34" charset="0"/>
              </a:rPr>
              <a:t>Die Klasse eines Medizinprodukts orientiert sich rechtlich an der "Verletzbarkeit des menschlichen Körpers" durch das jeweilige Produkt</a:t>
            </a:r>
            <a:endParaRPr lang="de-CH" sz="2000" dirty="0">
              <a:latin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123728" y="548680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latin typeface="Arial" panose="020B0604020202020204" pitchFamily="34" charset="0"/>
              </a:rPr>
              <a:t>Klassifizierung</a:t>
            </a:r>
            <a:endParaRPr lang="de-CH" sz="3200" dirty="0"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2708920"/>
            <a:ext cx="871296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Kriterien für die Einteilung in 4 Risikoklassen sind</a:t>
            </a:r>
            <a:r>
              <a:rPr kumimoji="0" lang="de-DE" sz="2000" b="1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:</a:t>
            </a:r>
            <a:endParaRPr kumimoji="0" lang="de-DE" sz="2000" b="1" i="0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20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Dauer der Anwendung (bis 60 Minuten, bis 30 Tage, länger als 30 Tage)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20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Ort der Anwendung: Grad der </a:t>
            </a:r>
            <a:r>
              <a:rPr kumimoji="0" lang="de-DE" sz="2000" b="0" i="0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Invasivität</a:t>
            </a:r>
            <a:r>
              <a:rPr kumimoji="0" lang="de-DE" sz="20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(invasiv, chirurgisch invasiv, implantierbar), Anwendung am</a:t>
            </a:r>
            <a:r>
              <a:rPr kumimoji="0" lang="de-DE" sz="20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zentralen Kreislaufsystem oder am zentralen Nervensystem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20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Wiederverwendbares </a:t>
            </a:r>
            <a:r>
              <a:rPr kumimoji="0" lang="de-DE" sz="20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chirurgisches Instrument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20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Aktives Medizinprodukt (Aktives therapeutisches Medizinprodukt / Aktives diagnostisches Medizinprodukt)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20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Verwendung von biologischem Material aus Tieren oder Menschen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20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Die Klassen sind EU-weit durch den Anhang IX der Richtlinie 93/42/EWG festgelegt: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9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1000</Words>
  <Application>Microsoft Office PowerPoint</Application>
  <PresentationFormat>Bildschirmpräsentation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Tobi</cp:lastModifiedBy>
  <cp:revision>31</cp:revision>
  <cp:lastPrinted>2013-06-15T12:52:23Z</cp:lastPrinted>
  <dcterms:created xsi:type="dcterms:W3CDTF">2013-06-15T08:51:54Z</dcterms:created>
  <dcterms:modified xsi:type="dcterms:W3CDTF">2016-03-26T21:16:49Z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2DB3EEA9-00CF-401B-8A83-EA92E4F3D2CE</vt:lpwstr>
  </property>
  <property fmtid="{D5CDD505-2E9C-101B-9397-08002B2CF9AE}" pid="3" name="ArticulatePath">
    <vt:lpwstr>Mepv</vt:lpwstr>
  </property>
</Properties>
</file>